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Raleway"/>
      <p:regular r:id="rId26"/>
      <p:bold r:id="rId27"/>
      <p:italic r:id="rId28"/>
      <p:boldItalic r:id="rId29"/>
    </p:embeddedFont>
    <p:embeddedFont>
      <p:font typeface="Montserrat"/>
      <p:regular r:id="rId30"/>
      <p:bold r:id="rId31"/>
      <p:italic r:id="rId32"/>
      <p:boldItalic r:id="rId33"/>
    </p:embeddedFont>
    <p:embeddedFont>
      <p:font typeface="Poppins SemiBold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780">
          <p15:clr>
            <a:srgbClr val="A4A3A4"/>
          </p15:clr>
        </p15:guide>
        <p15:guide id="2" pos="735">
          <p15:clr>
            <a:srgbClr val="A4A3A4"/>
          </p15:clr>
        </p15:guide>
        <p15:guide id="3" pos="5641">
          <p15:clr>
            <a:srgbClr val="9AA0A6"/>
          </p15:clr>
        </p15:guide>
        <p15:guide id="4" pos="344">
          <p15:clr>
            <a:srgbClr val="9AA0A6"/>
          </p15:clr>
        </p15:guide>
        <p15:guide id="5" pos="671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38" roundtripDataSignature="AMtx7mjbB3UCCm7WfRp3CeVvjGWb9YEr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80" orient="horz"/>
        <p:guide pos="735"/>
        <p:guide pos="5641"/>
        <p:guide pos="344"/>
        <p:guide pos="67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bold.fntdata"/><Relationship Id="rId30" Type="http://schemas.openxmlformats.org/officeDocument/2006/relationships/font" Target="fonts/Montserrat-regular.fntdata"/><Relationship Id="rId33" Type="http://schemas.openxmlformats.org/officeDocument/2006/relationships/font" Target="fonts/Montserrat-boldItalic.fntdata"/><Relationship Id="rId32" Type="http://schemas.openxmlformats.org/officeDocument/2006/relationships/font" Target="fonts/Montserrat-italic.fntdata"/><Relationship Id="rId35" Type="http://schemas.openxmlformats.org/officeDocument/2006/relationships/font" Target="fonts/PoppinsSemiBold-bold.fntdata"/><Relationship Id="rId34" Type="http://schemas.openxmlformats.org/officeDocument/2006/relationships/font" Target="fonts/PoppinsSemiBold-regular.fntdata"/><Relationship Id="rId37" Type="http://schemas.openxmlformats.org/officeDocument/2006/relationships/font" Target="fonts/PoppinsSemiBold-boldItalic.fntdata"/><Relationship Id="rId36" Type="http://schemas.openxmlformats.org/officeDocument/2006/relationships/font" Target="fonts/PoppinsSemiBold-italic.fntdata"/><Relationship Id="rId38" Type="http://customschemas.google.com/relationships/presentationmetadata" Target="meta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font" Target="fonts/Raleway-regular.fntdata"/><Relationship Id="rId25" Type="http://schemas.openxmlformats.org/officeDocument/2006/relationships/slide" Target="slides/slide20.xml"/><Relationship Id="rId28" Type="http://schemas.openxmlformats.org/officeDocument/2006/relationships/font" Target="fonts/Raleway-italic.fntdata"/><Relationship Id="rId27" Type="http://schemas.openxmlformats.org/officeDocument/2006/relationships/font" Target="fonts/Raleway-bold.fntdata"/><Relationship Id="rId29" Type="http://schemas.openxmlformats.org/officeDocument/2006/relationships/font" Target="fonts/Raleway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" name="Google Shape;1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c5eebcd687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c5eebcd687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Pour modifier le titre et la date dans la barre inférieure dans tous les slides, cliquez sur “Diapositive” puis sur “Modifier le masque”.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c5eebcd687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c5eebcd687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Pour modifier le titre et la date dans la barre inférieure dans tous les slides, cliquez sur “Diapositive” puis sur “Modifier le masque”.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c5eebcd687_1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gc5eebcd687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Pour modifier le titre et la date dans la barre inférieure dans tous les slides, cliquez sur “Diapositive” puis sur “Modifier le masque”.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c5eebcd687_1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gc5eebcd687_1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c5eebcd687_1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gc5eebcd687_1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c5eebcd687_1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gc5eebcd687_1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c5eebcd687_1_4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gc5eebcd687_1_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c5eebcd687_1_4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gc5eebcd687_1_4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c5eebcd687_1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gc5eebcd687_1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" name="Google Shape;2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Pour modifier le titre et la date dans la barre inférieure dans tous les slides, cliquez sur “Diapositive” puis sur “Modifier le masque”.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c5eebcd687_1_4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gc5eebcd687_1_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c5eebcd687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" name="Google Shape;34;gc5eebcd687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Pour modifier le titre et la date dans la barre inférieure dans tous les slides, cliquez sur “Diapositive” puis sur “Modifier le masque”.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5eebcd687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gc5eebcd687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Pour modifier le titre et la date dans la barre inférieure dans tous les slides, cliquez sur “Diapositive” puis sur “Modifier le masque”.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5eebcd687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gc5eebcd687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Pour modifier le titre et la date dans la barre inférieure dans tous les slides, cliquez sur “Diapositive” puis sur “Modifier le masque”.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5eebcd687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c5eebcd687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Pour modifier le titre et la date dans la barre inférieure dans tous les slides, cliquez sur “Diapositive” puis sur “Modifier le masque”.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5eebcd68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gc5eebcd68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Pour modifier le titre et la date dans la barre inférieure dans tous les slides, cliquez sur “Diapositive” puis sur “Modifier le masque”.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5eebcd687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gc5eebcd687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Pour modifier le titre et la date dans la barre inférieure dans tous les slides, cliquez sur “Diapositive” puis sur “Modifier le masque”.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c5eebcd687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gc5eebcd68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Pour modifier le titre et la date dans la barre inférieure dans tous les slides, cliquez sur “Diapositive” puis sur “Modifier le masque”.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">
  <p:cSld name="SECTION_HEADER_1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0"/>
          <p:cNvPicPr preferRelativeResize="0"/>
          <p:nvPr/>
        </p:nvPicPr>
        <p:blipFill rotWithShape="1">
          <a:blip r:embed="rId2">
            <a:alphaModFix/>
          </a:blip>
          <a:srcRect b="29695" l="0" r="0" t="9302"/>
          <a:stretch/>
        </p:blipFill>
        <p:spPr>
          <a:xfrm>
            <a:off x="76200" y="4588675"/>
            <a:ext cx="784441" cy="4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0"/>
          <p:cNvSpPr/>
          <p:nvPr/>
        </p:nvSpPr>
        <p:spPr>
          <a:xfrm>
            <a:off x="108762" y="124772"/>
            <a:ext cx="8926500" cy="410700"/>
          </a:xfrm>
          <a:prstGeom prst="roundRect">
            <a:avLst>
              <a:gd fmla="val 50000" name="adj"/>
            </a:avLst>
          </a:prstGeom>
          <a:solidFill>
            <a:srgbClr val="1F49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0"/>
          <p:cNvSpPr/>
          <p:nvPr/>
        </p:nvSpPr>
        <p:spPr>
          <a:xfrm>
            <a:off x="898987" y="4705312"/>
            <a:ext cx="8103600" cy="321900"/>
          </a:xfrm>
          <a:prstGeom prst="roundRect">
            <a:avLst>
              <a:gd fmla="val 50000" name="adj"/>
            </a:avLst>
          </a:prstGeom>
          <a:solidFill>
            <a:srgbClr val="1F49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0"/>
          <p:cNvSpPr txBox="1"/>
          <p:nvPr/>
        </p:nvSpPr>
        <p:spPr>
          <a:xfrm>
            <a:off x="2527975" y="4734250"/>
            <a:ext cx="4845600" cy="2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Visite de travail en Côte d’Ivoire </a:t>
            </a:r>
            <a:r>
              <a:rPr b="0" i="0" lang="fr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 </a:t>
            </a:r>
            <a:r>
              <a:rPr lang="fr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14 mars 2021</a:t>
            </a:r>
            <a:endParaRPr b="0" i="0" sz="10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" name="Google Shape;13;p20"/>
          <p:cNvSpPr txBox="1"/>
          <p:nvPr/>
        </p:nvSpPr>
        <p:spPr>
          <a:xfrm>
            <a:off x="8349000" y="4731459"/>
            <a:ext cx="384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fr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b="0" i="0" lang="fr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idx="12" type="sldNum"/>
          </p:nvPr>
        </p:nvSpPr>
        <p:spPr>
          <a:xfrm>
            <a:off x="8547652" y="4670050"/>
            <a:ext cx="397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/ 20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40" Type="http://schemas.openxmlformats.org/officeDocument/2006/relationships/image" Target="../media/image64.png"/><Relationship Id="rId42" Type="http://schemas.openxmlformats.org/officeDocument/2006/relationships/image" Target="../media/image55.png"/><Relationship Id="rId41" Type="http://schemas.openxmlformats.org/officeDocument/2006/relationships/image" Target="../media/image60.png"/><Relationship Id="rId44" Type="http://schemas.openxmlformats.org/officeDocument/2006/relationships/image" Target="../media/image67.png"/><Relationship Id="rId43" Type="http://schemas.openxmlformats.org/officeDocument/2006/relationships/image" Target="../media/image56.png"/><Relationship Id="rId46" Type="http://schemas.openxmlformats.org/officeDocument/2006/relationships/image" Target="../media/image59.png"/><Relationship Id="rId45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22.png"/><Relationship Id="rId9" Type="http://schemas.openxmlformats.org/officeDocument/2006/relationships/image" Target="../media/image32.png"/><Relationship Id="rId48" Type="http://schemas.openxmlformats.org/officeDocument/2006/relationships/image" Target="../media/image68.png"/><Relationship Id="rId47" Type="http://schemas.openxmlformats.org/officeDocument/2006/relationships/image" Target="../media/image58.png"/><Relationship Id="rId49" Type="http://schemas.openxmlformats.org/officeDocument/2006/relationships/image" Target="../media/image66.png"/><Relationship Id="rId5" Type="http://schemas.openxmlformats.org/officeDocument/2006/relationships/image" Target="../media/image19.png"/><Relationship Id="rId6" Type="http://schemas.openxmlformats.org/officeDocument/2006/relationships/image" Target="../media/image23.png"/><Relationship Id="rId7" Type="http://schemas.openxmlformats.org/officeDocument/2006/relationships/image" Target="../media/image25.png"/><Relationship Id="rId8" Type="http://schemas.openxmlformats.org/officeDocument/2006/relationships/image" Target="../media/image27.png"/><Relationship Id="rId31" Type="http://schemas.openxmlformats.org/officeDocument/2006/relationships/image" Target="../media/image46.png"/><Relationship Id="rId30" Type="http://schemas.openxmlformats.org/officeDocument/2006/relationships/image" Target="../media/image44.png"/><Relationship Id="rId33" Type="http://schemas.openxmlformats.org/officeDocument/2006/relationships/image" Target="../media/image49.png"/><Relationship Id="rId32" Type="http://schemas.openxmlformats.org/officeDocument/2006/relationships/image" Target="../media/image48.png"/><Relationship Id="rId35" Type="http://schemas.openxmlformats.org/officeDocument/2006/relationships/image" Target="../media/image47.png"/><Relationship Id="rId34" Type="http://schemas.openxmlformats.org/officeDocument/2006/relationships/image" Target="../media/image51.png"/><Relationship Id="rId37" Type="http://schemas.openxmlformats.org/officeDocument/2006/relationships/image" Target="../media/image53.png"/><Relationship Id="rId36" Type="http://schemas.openxmlformats.org/officeDocument/2006/relationships/image" Target="../media/image61.png"/><Relationship Id="rId39" Type="http://schemas.openxmlformats.org/officeDocument/2006/relationships/image" Target="../media/image57.png"/><Relationship Id="rId38" Type="http://schemas.openxmlformats.org/officeDocument/2006/relationships/image" Target="../media/image45.png"/><Relationship Id="rId62" Type="http://schemas.openxmlformats.org/officeDocument/2006/relationships/image" Target="../media/image84.png"/><Relationship Id="rId61" Type="http://schemas.openxmlformats.org/officeDocument/2006/relationships/image" Target="../media/image78.png"/><Relationship Id="rId20" Type="http://schemas.openxmlformats.org/officeDocument/2006/relationships/image" Target="../media/image33.png"/><Relationship Id="rId64" Type="http://schemas.openxmlformats.org/officeDocument/2006/relationships/image" Target="../media/image81.png"/><Relationship Id="rId63" Type="http://schemas.openxmlformats.org/officeDocument/2006/relationships/image" Target="../media/image80.png"/><Relationship Id="rId22" Type="http://schemas.openxmlformats.org/officeDocument/2006/relationships/image" Target="../media/image39.png"/><Relationship Id="rId66" Type="http://schemas.openxmlformats.org/officeDocument/2006/relationships/image" Target="../media/image82.png"/><Relationship Id="rId21" Type="http://schemas.openxmlformats.org/officeDocument/2006/relationships/image" Target="../media/image30.png"/><Relationship Id="rId65" Type="http://schemas.openxmlformats.org/officeDocument/2006/relationships/image" Target="../media/image83.png"/><Relationship Id="rId24" Type="http://schemas.openxmlformats.org/officeDocument/2006/relationships/image" Target="../media/image50.png"/><Relationship Id="rId23" Type="http://schemas.openxmlformats.org/officeDocument/2006/relationships/image" Target="../media/image43.png"/><Relationship Id="rId60" Type="http://schemas.openxmlformats.org/officeDocument/2006/relationships/image" Target="../media/image77.png"/><Relationship Id="rId26" Type="http://schemas.openxmlformats.org/officeDocument/2006/relationships/image" Target="../media/image41.png"/><Relationship Id="rId25" Type="http://schemas.openxmlformats.org/officeDocument/2006/relationships/image" Target="../media/image40.png"/><Relationship Id="rId28" Type="http://schemas.openxmlformats.org/officeDocument/2006/relationships/image" Target="../media/image52.png"/><Relationship Id="rId27" Type="http://schemas.openxmlformats.org/officeDocument/2006/relationships/image" Target="../media/image42.png"/><Relationship Id="rId29" Type="http://schemas.openxmlformats.org/officeDocument/2006/relationships/image" Target="../media/image54.png"/><Relationship Id="rId51" Type="http://schemas.openxmlformats.org/officeDocument/2006/relationships/image" Target="../media/image65.png"/><Relationship Id="rId50" Type="http://schemas.openxmlformats.org/officeDocument/2006/relationships/image" Target="../media/image72.png"/><Relationship Id="rId53" Type="http://schemas.openxmlformats.org/officeDocument/2006/relationships/image" Target="../media/image62.png"/><Relationship Id="rId52" Type="http://schemas.openxmlformats.org/officeDocument/2006/relationships/image" Target="../media/image69.png"/><Relationship Id="rId11" Type="http://schemas.openxmlformats.org/officeDocument/2006/relationships/image" Target="../media/image29.png"/><Relationship Id="rId55" Type="http://schemas.openxmlformats.org/officeDocument/2006/relationships/image" Target="../media/image71.png"/><Relationship Id="rId10" Type="http://schemas.openxmlformats.org/officeDocument/2006/relationships/image" Target="../media/image26.png"/><Relationship Id="rId54" Type="http://schemas.openxmlformats.org/officeDocument/2006/relationships/image" Target="../media/image73.png"/><Relationship Id="rId13" Type="http://schemas.openxmlformats.org/officeDocument/2006/relationships/image" Target="../media/image28.png"/><Relationship Id="rId57" Type="http://schemas.openxmlformats.org/officeDocument/2006/relationships/image" Target="../media/image74.png"/><Relationship Id="rId12" Type="http://schemas.openxmlformats.org/officeDocument/2006/relationships/image" Target="../media/image34.png"/><Relationship Id="rId56" Type="http://schemas.openxmlformats.org/officeDocument/2006/relationships/image" Target="../media/image70.png"/><Relationship Id="rId15" Type="http://schemas.openxmlformats.org/officeDocument/2006/relationships/image" Target="../media/image38.png"/><Relationship Id="rId59" Type="http://schemas.openxmlformats.org/officeDocument/2006/relationships/image" Target="../media/image75.png"/><Relationship Id="rId14" Type="http://schemas.openxmlformats.org/officeDocument/2006/relationships/image" Target="../media/image31.png"/><Relationship Id="rId58" Type="http://schemas.openxmlformats.org/officeDocument/2006/relationships/image" Target="../media/image76.png"/><Relationship Id="rId17" Type="http://schemas.openxmlformats.org/officeDocument/2006/relationships/image" Target="../media/image37.png"/><Relationship Id="rId16" Type="http://schemas.openxmlformats.org/officeDocument/2006/relationships/image" Target="../media/image36.png"/><Relationship Id="rId19" Type="http://schemas.openxmlformats.org/officeDocument/2006/relationships/image" Target="../media/image24.png"/><Relationship Id="rId18" Type="http://schemas.openxmlformats.org/officeDocument/2006/relationships/image" Target="../media/image3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3.jpg"/><Relationship Id="rId4" Type="http://schemas.openxmlformats.org/officeDocument/2006/relationships/image" Target="../media/image86.jpg"/><Relationship Id="rId5" Type="http://schemas.openxmlformats.org/officeDocument/2006/relationships/image" Target="../media/image79.png"/><Relationship Id="rId6" Type="http://schemas.openxmlformats.org/officeDocument/2006/relationships/image" Target="../media/image8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youtu.be/nwixdgYMJt4" TargetMode="External"/><Relationship Id="rId4" Type="http://schemas.openxmlformats.org/officeDocument/2006/relationships/image" Target="../media/image9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2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membycgem.ma/" TargetMode="External"/><Relationship Id="rId4" Type="http://schemas.openxmlformats.org/officeDocument/2006/relationships/image" Target="../media/image89.jpg"/><Relationship Id="rId9" Type="http://schemas.openxmlformats.org/officeDocument/2006/relationships/hyperlink" Target="http://www.membycgem.ma/" TargetMode="External"/><Relationship Id="rId5" Type="http://schemas.openxmlformats.org/officeDocument/2006/relationships/hyperlink" Target="https://www.linkedin.com/company/mem-by-cgem" TargetMode="External"/><Relationship Id="rId6" Type="http://schemas.openxmlformats.org/officeDocument/2006/relationships/image" Target="../media/image92.png"/><Relationship Id="rId7" Type="http://schemas.openxmlformats.org/officeDocument/2006/relationships/hyperlink" Target="https://www.facebook.com/Membycgem/" TargetMode="External"/><Relationship Id="rId8" Type="http://schemas.openxmlformats.org/officeDocument/2006/relationships/image" Target="../media/image91.jpg"/><Relationship Id="rId11" Type="http://schemas.openxmlformats.org/officeDocument/2006/relationships/hyperlink" Target="http://www.facebook.com/Membycgem/" TargetMode="External"/><Relationship Id="rId10" Type="http://schemas.openxmlformats.org/officeDocument/2006/relationships/hyperlink" Target="http://www.linkedin.com/company/mem-by-cgem" TargetMode="External"/><Relationship Id="rId12" Type="http://schemas.openxmlformats.org/officeDocument/2006/relationships/image" Target="../media/image9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 txBox="1"/>
          <p:nvPr/>
        </p:nvSpPr>
        <p:spPr>
          <a:xfrm>
            <a:off x="513750" y="2124474"/>
            <a:ext cx="8116500" cy="20124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1" lang="fr" sz="2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 CGEM, la voix du secteur privé au Maroc</a:t>
            </a:r>
            <a:endParaRPr b="1" sz="2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1" lang="fr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MeM by CGEM</a:t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" name="Google Shape;1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42450" y="612925"/>
            <a:ext cx="1059100" cy="125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5eebcd687_1_24"/>
          <p:cNvSpPr/>
          <p:nvPr/>
        </p:nvSpPr>
        <p:spPr>
          <a:xfrm rot="-5400000">
            <a:off x="269850" y="527263"/>
            <a:ext cx="470100" cy="6972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1F49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c5eebcd687_1_24"/>
          <p:cNvSpPr/>
          <p:nvPr/>
        </p:nvSpPr>
        <p:spPr>
          <a:xfrm>
            <a:off x="805600" y="616525"/>
            <a:ext cx="8080200" cy="518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fr" sz="1500">
                <a:solidFill>
                  <a:srgbClr val="0F9D58"/>
                </a:solidFill>
                <a:latin typeface="Raleway"/>
                <a:ea typeface="Raleway"/>
                <a:cs typeface="Raleway"/>
                <a:sym typeface="Raleway"/>
              </a:rPr>
              <a:t>Services aux membres</a:t>
            </a:r>
            <a:endParaRPr b="1" i="0" sz="1500" u="none" cap="none" strike="noStrike">
              <a:solidFill>
                <a:srgbClr val="1F497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5" name="Google Shape;135;gc5eebcd687_1_24"/>
          <p:cNvSpPr txBox="1"/>
          <p:nvPr/>
        </p:nvSpPr>
        <p:spPr>
          <a:xfrm>
            <a:off x="168991" y="687004"/>
            <a:ext cx="669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r" sz="28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</a:t>
            </a:r>
            <a:r>
              <a:rPr lang="fr" sz="2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8</a:t>
            </a:r>
            <a:endParaRPr b="0" i="0" sz="28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6" name="Google Shape;136;gc5eebcd687_1_24"/>
          <p:cNvSpPr txBox="1"/>
          <p:nvPr/>
        </p:nvSpPr>
        <p:spPr>
          <a:xfrm>
            <a:off x="740200" y="1248675"/>
            <a:ext cx="7337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La CGEM accompagne également ses membres à travers une offre de services complète pour :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sz="13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7" name="Google Shape;137;gc5eebcd687_1_24"/>
          <p:cNvSpPr/>
          <p:nvPr/>
        </p:nvSpPr>
        <p:spPr>
          <a:xfrm>
            <a:off x="4635464" y="197175"/>
            <a:ext cx="4164600" cy="2739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MeM by CGEM</a:t>
            </a:r>
            <a:endParaRPr b="1" i="0" sz="11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gc5eebcd687_1_24"/>
          <p:cNvSpPr/>
          <p:nvPr/>
        </p:nvSpPr>
        <p:spPr>
          <a:xfrm>
            <a:off x="504175" y="194225"/>
            <a:ext cx="3955200" cy="2739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fr" sz="100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La CGEM</a:t>
            </a:r>
            <a:endParaRPr b="1" i="0" sz="1100" u="none" cap="none" strike="noStrik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9" name="Google Shape;139;gc5eebcd687_1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2625" y="1491875"/>
            <a:ext cx="849075" cy="1056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c5eebcd687_1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6675" y="1491875"/>
            <a:ext cx="849079" cy="101293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c5eebcd687_1_24"/>
          <p:cNvSpPr txBox="1"/>
          <p:nvPr/>
        </p:nvSpPr>
        <p:spPr>
          <a:xfrm>
            <a:off x="278775" y="2471675"/>
            <a:ext cx="38739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rgbClr val="D62A16"/>
                </a:solidFill>
                <a:latin typeface="Raleway"/>
                <a:ea typeface="Raleway"/>
                <a:cs typeface="Raleway"/>
                <a:sym typeface="Raleway"/>
              </a:rPr>
              <a:t>INFORMER</a:t>
            </a:r>
            <a:endParaRPr b="1" sz="1300">
              <a:solidFill>
                <a:srgbClr val="D62A1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D62A1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La CGEM publie une dizaine d’études et guides pratiques par an et transmet régulièrement à ses membres des newsletters régionales et sectorielles, des bulletins de veille, des bulletins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économiques et des notes de synthèse pour les tenir informés de l’actualité économique </a:t>
            </a: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n</a:t>
            </a: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ationale et internationale.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2" name="Google Shape;142;gc5eebcd687_1_24"/>
          <p:cNvSpPr txBox="1"/>
          <p:nvPr/>
        </p:nvSpPr>
        <p:spPr>
          <a:xfrm>
            <a:off x="5065575" y="2472050"/>
            <a:ext cx="38109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rgbClr val="D62A16"/>
                </a:solidFill>
                <a:latin typeface="Raleway"/>
                <a:ea typeface="Raleway"/>
                <a:cs typeface="Raleway"/>
                <a:sym typeface="Raleway"/>
              </a:rPr>
              <a:t>FORMER À DE NOUVELLES </a:t>
            </a:r>
            <a:r>
              <a:rPr b="1" lang="fr" sz="1300">
                <a:solidFill>
                  <a:srgbClr val="D62A16"/>
                </a:solidFill>
                <a:latin typeface="Raleway"/>
                <a:ea typeface="Raleway"/>
                <a:cs typeface="Raleway"/>
                <a:sym typeface="Raleway"/>
              </a:rPr>
              <a:t>COMPÉTENCES</a:t>
            </a:r>
            <a:endParaRPr b="1" sz="1300">
              <a:solidFill>
                <a:srgbClr val="D62A1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D62A1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La CGEM publie une dizaine d’études et guides pratiques par an et transmet régulièrement à ses membres des newsletters régionales et sectorielles, des bulletins de veille, des bulletins économiques et des notes de synthèse pour les tenir informés de l’actualité économique nationale et internationale.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c5eebcd687_1_39"/>
          <p:cNvSpPr/>
          <p:nvPr/>
        </p:nvSpPr>
        <p:spPr>
          <a:xfrm rot="-5400000">
            <a:off x="269850" y="527263"/>
            <a:ext cx="470100" cy="6972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1F49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c5eebcd687_1_39"/>
          <p:cNvSpPr/>
          <p:nvPr/>
        </p:nvSpPr>
        <p:spPr>
          <a:xfrm>
            <a:off x="805600" y="616525"/>
            <a:ext cx="8080200" cy="518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fr" sz="1500">
                <a:solidFill>
                  <a:srgbClr val="0F9D58"/>
                </a:solidFill>
                <a:latin typeface="Raleway"/>
                <a:ea typeface="Raleway"/>
                <a:cs typeface="Raleway"/>
                <a:sym typeface="Raleway"/>
              </a:rPr>
              <a:t>Services aux membres</a:t>
            </a:r>
            <a:endParaRPr b="1" i="0" sz="1500" u="none" cap="none" strike="noStrike">
              <a:solidFill>
                <a:srgbClr val="1F497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9" name="Google Shape;149;gc5eebcd687_1_39"/>
          <p:cNvSpPr txBox="1"/>
          <p:nvPr/>
        </p:nvSpPr>
        <p:spPr>
          <a:xfrm>
            <a:off x="168991" y="687004"/>
            <a:ext cx="669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r" sz="28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</a:t>
            </a:r>
            <a:r>
              <a:rPr lang="fr" sz="2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8</a:t>
            </a:r>
            <a:endParaRPr b="0" i="0" sz="28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0" name="Google Shape;150;gc5eebcd687_1_39"/>
          <p:cNvSpPr/>
          <p:nvPr/>
        </p:nvSpPr>
        <p:spPr>
          <a:xfrm>
            <a:off x="4635464" y="197175"/>
            <a:ext cx="4164600" cy="2739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MeM by CGEM</a:t>
            </a:r>
            <a:endParaRPr b="1" i="0" sz="11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gc5eebcd687_1_39"/>
          <p:cNvSpPr/>
          <p:nvPr/>
        </p:nvSpPr>
        <p:spPr>
          <a:xfrm>
            <a:off x="504175" y="194225"/>
            <a:ext cx="3955200" cy="2739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fr" sz="100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La CGEM</a:t>
            </a:r>
            <a:endParaRPr b="1" i="0" sz="1100" u="none" cap="none" strike="noStrik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gc5eebcd687_1_39"/>
          <p:cNvSpPr txBox="1"/>
          <p:nvPr/>
        </p:nvSpPr>
        <p:spPr>
          <a:xfrm>
            <a:off x="479775" y="1768550"/>
            <a:ext cx="8334300" cy="27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rgbClr val="D62A16"/>
                </a:solidFill>
                <a:latin typeface="Raleway"/>
                <a:ea typeface="Raleway"/>
                <a:cs typeface="Raleway"/>
                <a:sym typeface="Raleway"/>
              </a:rPr>
              <a:t>M</a:t>
            </a:r>
            <a:r>
              <a:rPr b="1" lang="fr" sz="1300">
                <a:solidFill>
                  <a:srgbClr val="D62A16"/>
                </a:solidFill>
                <a:latin typeface="Raleway"/>
                <a:ea typeface="Raleway"/>
                <a:cs typeface="Raleway"/>
                <a:sym typeface="Raleway"/>
              </a:rPr>
              <a:t>ETTRE EN RELATION</a:t>
            </a:r>
            <a:endParaRPr b="1" sz="1300">
              <a:solidFill>
                <a:srgbClr val="D62A1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D62A1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➢"/>
            </a:pPr>
            <a:r>
              <a:rPr lang="fr" sz="1300">
                <a:solidFill>
                  <a:srgbClr val="D62A16"/>
                </a:solidFill>
                <a:latin typeface="Raleway"/>
                <a:ea typeface="Raleway"/>
                <a:cs typeface="Raleway"/>
                <a:sym typeface="Raleway"/>
              </a:rPr>
              <a:t>A</a:t>
            </a:r>
            <a:r>
              <a:rPr lang="fr" sz="1300">
                <a:solidFill>
                  <a:srgbClr val="D62A16"/>
                </a:solidFill>
                <a:latin typeface="Raleway"/>
                <a:ea typeface="Raleway"/>
                <a:cs typeface="Raleway"/>
                <a:sym typeface="Raleway"/>
              </a:rPr>
              <a:t>vec les instances nationales :</a:t>
            </a: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 La CGEM</a:t>
            </a:r>
            <a:r>
              <a:rPr b="1" lang="fr" sz="1300">
                <a:latin typeface="Raleway"/>
                <a:ea typeface="Raleway"/>
                <a:cs typeface="Raleway"/>
                <a:sym typeface="Raleway"/>
              </a:rPr>
              <a:t> fluidifie le traitement des requêtes de ses membres </a:t>
            </a: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auprès d’institutions telles que la </a:t>
            </a:r>
            <a:r>
              <a:rPr b="1" lang="fr" sz="1300">
                <a:latin typeface="Raleway"/>
                <a:ea typeface="Raleway"/>
                <a:cs typeface="Raleway"/>
                <a:sym typeface="Raleway"/>
              </a:rPr>
              <a:t>Caisse Nationale de Sécurité Sociale</a:t>
            </a: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 (CNSS), la </a:t>
            </a:r>
            <a:r>
              <a:rPr b="1" lang="fr" sz="1300">
                <a:latin typeface="Raleway"/>
                <a:ea typeface="Raleway"/>
                <a:cs typeface="Raleway"/>
                <a:sym typeface="Raleway"/>
              </a:rPr>
              <a:t>Caisse Centrale de Garantie</a:t>
            </a: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 (CCG), la </a:t>
            </a:r>
            <a:r>
              <a:rPr b="1" lang="fr" sz="1300">
                <a:latin typeface="Raleway"/>
                <a:ea typeface="Raleway"/>
                <a:cs typeface="Raleway"/>
                <a:sym typeface="Raleway"/>
              </a:rPr>
              <a:t>Direction Générale des Impôts </a:t>
            </a: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(DGI), les </a:t>
            </a:r>
            <a:r>
              <a:rPr b="1" lang="fr" sz="1300">
                <a:latin typeface="Raleway"/>
                <a:ea typeface="Raleway"/>
                <a:cs typeface="Raleway"/>
                <a:sym typeface="Raleway"/>
              </a:rPr>
              <a:t>banques</a:t>
            </a: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, à travers le Centre Marocain de Médiation Bancaire (CMMB) et ce, aussi bien au niveau régional que national à travers son service de médiation Corridors by CGEM. 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Par ailleurs, un nouveau </a:t>
            </a:r>
            <a:r>
              <a:rPr b="1" lang="fr" sz="1300">
                <a:latin typeface="Raleway"/>
                <a:ea typeface="Raleway"/>
                <a:cs typeface="Raleway"/>
                <a:sym typeface="Raleway"/>
              </a:rPr>
              <a:t>Corridor d’accompagnement à l’investissement</a:t>
            </a: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 a été annoncé par MeM by CGEM, le 16 février 2021.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➢"/>
            </a:pPr>
            <a:r>
              <a:rPr lang="fr" sz="1300">
                <a:solidFill>
                  <a:srgbClr val="D62A16"/>
                </a:solidFill>
                <a:latin typeface="Raleway"/>
                <a:ea typeface="Raleway"/>
                <a:cs typeface="Raleway"/>
                <a:sym typeface="Raleway"/>
              </a:rPr>
              <a:t>et internationales : </a:t>
            </a: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à travers ses 57 conseils d’affaires et l’organisation de rencontres économiques bilatérales. La CGEM conduit également </a:t>
            </a:r>
            <a:r>
              <a:rPr b="1" lang="fr" sz="1300">
                <a:latin typeface="Raleway"/>
                <a:ea typeface="Raleway"/>
                <a:cs typeface="Raleway"/>
                <a:sym typeface="Raleway"/>
              </a:rPr>
              <a:t>des délégations à l’étranger pour explorer les opportunités d’affaires</a:t>
            </a: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, notamment en Afrique et vous facilite les procédures de visa avec la France, l’Espagne et la Mauritanie.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53" name="Google Shape;153;gc5eebcd687_1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5225" y="1211425"/>
            <a:ext cx="1491400" cy="101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c5eebcd687_1_61"/>
          <p:cNvSpPr/>
          <p:nvPr/>
        </p:nvSpPr>
        <p:spPr>
          <a:xfrm rot="-5400000">
            <a:off x="269850" y="527263"/>
            <a:ext cx="470100" cy="6972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1F49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c5eebcd687_1_61"/>
          <p:cNvSpPr/>
          <p:nvPr/>
        </p:nvSpPr>
        <p:spPr>
          <a:xfrm>
            <a:off x="805600" y="616525"/>
            <a:ext cx="8080200" cy="518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fr" sz="1500">
                <a:solidFill>
                  <a:srgbClr val="0F9D58"/>
                </a:solidFill>
                <a:latin typeface="Raleway"/>
                <a:ea typeface="Raleway"/>
                <a:cs typeface="Raleway"/>
                <a:sym typeface="Raleway"/>
              </a:rPr>
              <a:t>Services aux membres</a:t>
            </a:r>
            <a:endParaRPr b="1" i="0" sz="1500" u="none" cap="none" strike="noStrike">
              <a:solidFill>
                <a:srgbClr val="1F497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0" name="Google Shape;160;gc5eebcd687_1_61"/>
          <p:cNvSpPr txBox="1"/>
          <p:nvPr/>
        </p:nvSpPr>
        <p:spPr>
          <a:xfrm>
            <a:off x="168991" y="687004"/>
            <a:ext cx="669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r" sz="28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</a:t>
            </a:r>
            <a:r>
              <a:rPr lang="fr" sz="2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8</a:t>
            </a:r>
            <a:endParaRPr b="0" i="0" sz="28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1" name="Google Shape;161;gc5eebcd687_1_61"/>
          <p:cNvSpPr/>
          <p:nvPr/>
        </p:nvSpPr>
        <p:spPr>
          <a:xfrm>
            <a:off x="4635464" y="197175"/>
            <a:ext cx="4164600" cy="2739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MeM by CGEM</a:t>
            </a:r>
            <a:endParaRPr b="1" i="0" sz="11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gc5eebcd687_1_61"/>
          <p:cNvSpPr/>
          <p:nvPr/>
        </p:nvSpPr>
        <p:spPr>
          <a:xfrm>
            <a:off x="504175" y="194225"/>
            <a:ext cx="3955200" cy="2739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fr" sz="100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La CGEM</a:t>
            </a:r>
            <a:endParaRPr b="1" i="0" sz="1100" u="none" cap="none" strike="noStrik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gc5eebcd687_1_61"/>
          <p:cNvSpPr txBox="1"/>
          <p:nvPr/>
        </p:nvSpPr>
        <p:spPr>
          <a:xfrm>
            <a:off x="2438150" y="1238250"/>
            <a:ext cx="6056400" cy="31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rgbClr val="D62A16"/>
                </a:solidFill>
                <a:latin typeface="Raleway"/>
                <a:ea typeface="Raleway"/>
                <a:cs typeface="Raleway"/>
                <a:sym typeface="Raleway"/>
              </a:rPr>
              <a:t>FAVORISER LES </a:t>
            </a:r>
            <a:r>
              <a:rPr b="1" lang="fr" sz="1300">
                <a:solidFill>
                  <a:srgbClr val="D62A16"/>
                </a:solidFill>
                <a:latin typeface="Raleway"/>
                <a:ea typeface="Raleway"/>
                <a:cs typeface="Raleway"/>
                <a:sym typeface="Raleway"/>
              </a:rPr>
              <a:t>OPPORTUNITÉS</a:t>
            </a:r>
            <a:r>
              <a:rPr b="1" lang="fr" sz="1300">
                <a:solidFill>
                  <a:srgbClr val="D62A16"/>
                </a:solidFill>
                <a:latin typeface="Raleway"/>
                <a:ea typeface="Raleway"/>
                <a:cs typeface="Raleway"/>
                <a:sym typeface="Raleway"/>
              </a:rPr>
              <a:t> D’AFFAIRES</a:t>
            </a:r>
            <a:endParaRPr b="1" sz="1300">
              <a:solidFill>
                <a:srgbClr val="D62A1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D62A1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latin typeface="Raleway"/>
                <a:ea typeface="Raleway"/>
                <a:cs typeface="Raleway"/>
                <a:sym typeface="Raleway"/>
              </a:rPr>
              <a:t>MyCGEM</a:t>
            </a: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, application 100% </a:t>
            </a:r>
            <a:r>
              <a:rPr b="1" lang="fr" sz="1300">
                <a:latin typeface="Raleway"/>
                <a:ea typeface="Raleway"/>
                <a:cs typeface="Raleway"/>
                <a:sym typeface="Raleway"/>
              </a:rPr>
              <a:t>dédiée aux membres</a:t>
            </a: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 vous permettra de :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➢"/>
            </a:pP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suivre l’</a:t>
            </a:r>
            <a:r>
              <a:rPr b="1" lang="fr" sz="1300">
                <a:latin typeface="Raleway"/>
                <a:ea typeface="Raleway"/>
                <a:cs typeface="Raleway"/>
                <a:sym typeface="Raleway"/>
              </a:rPr>
              <a:t>actualité</a:t>
            </a: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 de la Confédération, des Commissions permanentes, des Fédérations statutaires et des CGEM Régions et recevoir des alertes ; 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➢"/>
            </a:pPr>
            <a:r>
              <a:rPr b="1" lang="fr" sz="1300">
                <a:latin typeface="Raleway"/>
                <a:ea typeface="Raleway"/>
                <a:cs typeface="Raleway"/>
                <a:sym typeface="Raleway"/>
              </a:rPr>
              <a:t>suivre les événements</a:t>
            </a: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 organisés par la CGEM et vous y inscrire ;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➢"/>
            </a:pPr>
            <a:r>
              <a:rPr b="1" lang="fr" sz="1300">
                <a:latin typeface="Raleway"/>
                <a:ea typeface="Raleway"/>
                <a:cs typeface="Raleway"/>
                <a:sym typeface="Raleway"/>
              </a:rPr>
              <a:t>publier votre actualité et vos événements</a:t>
            </a: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 sur votre profil ;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➢"/>
            </a:pPr>
            <a:r>
              <a:rPr b="1" lang="fr" sz="1300">
                <a:latin typeface="Raleway"/>
                <a:ea typeface="Raleway"/>
                <a:cs typeface="Raleway"/>
                <a:sym typeface="Raleway"/>
              </a:rPr>
              <a:t>publier et saisir des opportunités d’affaires</a:t>
            </a: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 ;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➢"/>
            </a:pPr>
            <a:r>
              <a:rPr b="1" lang="fr" sz="1300">
                <a:latin typeface="Raleway"/>
                <a:ea typeface="Raleway"/>
                <a:cs typeface="Raleway"/>
                <a:sym typeface="Raleway"/>
              </a:rPr>
              <a:t>vous connecter aux autres membres</a:t>
            </a: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 en les recherchant à travers plusieurs critères et leur envoyer des messages ;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➢"/>
            </a:pPr>
            <a:r>
              <a:rPr b="1" lang="fr" sz="1300">
                <a:latin typeface="Raleway"/>
                <a:ea typeface="Raleway"/>
                <a:cs typeface="Raleway"/>
                <a:sym typeface="Raleway"/>
              </a:rPr>
              <a:t>créer des groupes de discussion </a:t>
            </a: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selon plusieurs critères et leur envoyer des messages ;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➢"/>
            </a:pPr>
            <a:r>
              <a:rPr b="1" lang="fr" sz="1300">
                <a:latin typeface="Raleway"/>
                <a:ea typeface="Raleway"/>
                <a:cs typeface="Raleway"/>
                <a:sym typeface="Raleway"/>
              </a:rPr>
              <a:t>profiter de l’offre de services</a:t>
            </a: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 de la Confédération en quelques clics.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64" name="Google Shape;164;gc5eebcd687_1_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175" y="1494850"/>
            <a:ext cx="983175" cy="12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c5eebcd687_1_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175" y="2904699"/>
            <a:ext cx="1533175" cy="155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/>
          <p:nvPr/>
        </p:nvSpPr>
        <p:spPr>
          <a:xfrm rot="-5400000">
            <a:off x="269850" y="527263"/>
            <a:ext cx="470100" cy="6972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7"/>
          <p:cNvSpPr/>
          <p:nvPr/>
        </p:nvSpPr>
        <p:spPr>
          <a:xfrm>
            <a:off x="805600" y="616525"/>
            <a:ext cx="8080200" cy="518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4285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fr" sz="1500">
                <a:solidFill>
                  <a:srgbClr val="4285F4"/>
                </a:solidFill>
                <a:latin typeface="Raleway"/>
                <a:ea typeface="Raleway"/>
                <a:cs typeface="Raleway"/>
                <a:sym typeface="Raleway"/>
              </a:rPr>
              <a:t>Marocains entrepreneurs et Hauts potentiels du Monde - MeM by CGEM</a:t>
            </a:r>
            <a:endParaRPr b="1" i="0" sz="1500" u="none" cap="none" strike="noStrike">
              <a:solidFill>
                <a:srgbClr val="4285F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2" name="Google Shape;172;p7"/>
          <p:cNvSpPr txBox="1"/>
          <p:nvPr/>
        </p:nvSpPr>
        <p:spPr>
          <a:xfrm>
            <a:off x="168991" y="687004"/>
            <a:ext cx="669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r" sz="28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</a:t>
            </a:r>
            <a:r>
              <a:rPr lang="fr" sz="2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</a:t>
            </a:r>
            <a:endParaRPr b="0" i="0" sz="28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3" name="Google Shape;173;p7"/>
          <p:cNvSpPr/>
          <p:nvPr/>
        </p:nvSpPr>
        <p:spPr>
          <a:xfrm>
            <a:off x="4635464" y="197175"/>
            <a:ext cx="4164600" cy="2739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r" sz="1100">
                <a:solidFill>
                  <a:srgbClr val="14487D"/>
                </a:solidFill>
                <a:latin typeface="Montserrat"/>
                <a:ea typeface="Montserrat"/>
                <a:cs typeface="Montserrat"/>
                <a:sym typeface="Montserrat"/>
              </a:rPr>
              <a:t>MeM by CGEM</a:t>
            </a:r>
            <a:endParaRPr b="1" i="0" sz="1100" u="none" cap="none" strike="noStrike">
              <a:solidFill>
                <a:srgbClr val="1448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504175" y="194225"/>
            <a:ext cx="3955200" cy="273900"/>
          </a:xfrm>
          <a:prstGeom prst="roundRect">
            <a:avLst>
              <a:gd fmla="val 50000" name="adj"/>
            </a:avLst>
          </a:prstGeom>
          <a:solidFill>
            <a:srgbClr val="14487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fr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 CGEM</a:t>
            </a:r>
            <a:endParaRPr b="1" i="0" sz="11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0" y="1204798"/>
            <a:ext cx="9144000" cy="82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6" name="Google Shape;176;p7"/>
          <p:cNvSpPr txBox="1"/>
          <p:nvPr/>
        </p:nvSpPr>
        <p:spPr>
          <a:xfrm>
            <a:off x="443425" y="1223175"/>
            <a:ext cx="41646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fr" sz="10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MeM by CGEM, </a:t>
            </a:r>
            <a:r>
              <a:rPr b="0" i="0" lang="fr" sz="10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initiative née à la CGEM</a:t>
            </a:r>
            <a:r>
              <a:rPr lang="fr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, entretient des partenariats divers notamment avec le </a:t>
            </a:r>
            <a:r>
              <a:rPr b="0" i="0" lang="fr" sz="10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Ministre des  Affaires étrangères, de la Coopération Africaine et des  MRE, chargé des Marocains Résidant à l’Étranger</a:t>
            </a:r>
            <a:r>
              <a:rPr lang="fr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, le Conseil de la communauté marocaine à l'étranger - CCME, l’AMDIE, la CCG ainsi qu’avec d’autres institutions.</a:t>
            </a:r>
            <a:endParaRPr b="0" i="0" sz="10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7" name="Google Shape;177;p7"/>
          <p:cNvSpPr txBox="1"/>
          <p:nvPr/>
        </p:nvSpPr>
        <p:spPr>
          <a:xfrm>
            <a:off x="5257736" y="1299387"/>
            <a:ext cx="34422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fr" sz="10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MeM by CGEM </a:t>
            </a:r>
            <a:r>
              <a:rPr b="0" i="0" lang="fr" sz="10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 pour objectif de faciliter l’intégration  des Marocains entrepreneurs du Monde dans l’espace  économique du Maroc selon les codes partagés du  monde des affaires.</a:t>
            </a:r>
            <a:endParaRPr b="0" i="0" sz="10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8" name="Google Shape;178;p7"/>
          <p:cNvSpPr txBox="1"/>
          <p:nvPr/>
        </p:nvSpPr>
        <p:spPr>
          <a:xfrm>
            <a:off x="2901467" y="2232571"/>
            <a:ext cx="20091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fr" sz="800" u="none" cap="none" strike="noStrike">
                <a:solidFill>
                  <a:srgbClr val="FBBA00"/>
                </a:solidFill>
                <a:latin typeface="Raleway"/>
                <a:ea typeface="Raleway"/>
                <a:cs typeface="Raleway"/>
                <a:sym typeface="Raleway"/>
              </a:rPr>
              <a:t>Un outil pour la mise en relations  et l’accès à une information  fiable et actualisée</a:t>
            </a:r>
            <a:endParaRPr b="0" i="0" sz="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9" name="Google Shape;179;p7"/>
          <p:cNvSpPr txBox="1"/>
          <p:nvPr/>
        </p:nvSpPr>
        <p:spPr>
          <a:xfrm>
            <a:off x="5440984" y="2156371"/>
            <a:ext cx="19989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fr" sz="800" u="none" cap="none" strike="noStrike">
                <a:solidFill>
                  <a:srgbClr val="0DCFC7"/>
                </a:solidFill>
                <a:latin typeface="Raleway"/>
                <a:ea typeface="Raleway"/>
                <a:cs typeface="Raleway"/>
                <a:sym typeface="Raleway"/>
              </a:rPr>
              <a:t>Développer le savoir-faire  marocain, accroître les échanges  économiques et promouvoir</a:t>
            </a:r>
            <a:endParaRPr b="0" i="0" sz="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fr" sz="800" u="none" cap="none" strike="noStrike">
                <a:solidFill>
                  <a:srgbClr val="0DCFC7"/>
                </a:solidFill>
                <a:latin typeface="Raleway"/>
                <a:ea typeface="Raleway"/>
                <a:cs typeface="Raleway"/>
                <a:sym typeface="Raleway"/>
              </a:rPr>
              <a:t>le Maroc à l’international</a:t>
            </a:r>
            <a:endParaRPr b="0" i="0" sz="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0" name="Google Shape;180;p7"/>
          <p:cNvSpPr txBox="1"/>
          <p:nvPr/>
        </p:nvSpPr>
        <p:spPr>
          <a:xfrm>
            <a:off x="3962175" y="4073325"/>
            <a:ext cx="2474400" cy="6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305435" marR="29781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fr" sz="800" u="none" cap="none" strike="noStrike">
                <a:solidFill>
                  <a:srgbClr val="8565A9"/>
                </a:solidFill>
                <a:latin typeface="Raleway"/>
                <a:ea typeface="Raleway"/>
                <a:cs typeface="Raleway"/>
                <a:sym typeface="Raleway"/>
              </a:rPr>
              <a:t>Réunir au sein d’une région  espace virtuel toutes les forces</a:t>
            </a:r>
            <a:endParaRPr b="0" i="0" sz="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fr" sz="800" u="none" cap="none" strike="noStrike">
                <a:solidFill>
                  <a:srgbClr val="8565A9"/>
                </a:solidFill>
                <a:latin typeface="Raleway"/>
                <a:ea typeface="Raleway"/>
                <a:cs typeface="Raleway"/>
                <a:sym typeface="Raleway"/>
              </a:rPr>
              <a:t>entrepreneuriales et les </a:t>
            </a:r>
            <a:endParaRPr b="1" i="0" sz="800" u="none" cap="none" strike="noStrike">
              <a:solidFill>
                <a:srgbClr val="8565A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fr" sz="800" u="none" cap="none" strike="noStrike">
                <a:solidFill>
                  <a:srgbClr val="8565A9"/>
                </a:solidFill>
                <a:latin typeface="Raleway"/>
                <a:ea typeface="Raleway"/>
                <a:cs typeface="Raleway"/>
                <a:sym typeface="Raleway"/>
              </a:rPr>
              <a:t>Hauts potentiels du Monde</a:t>
            </a:r>
            <a:endParaRPr b="0" i="0" sz="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1" name="Google Shape;181;p7"/>
          <p:cNvSpPr txBox="1"/>
          <p:nvPr/>
        </p:nvSpPr>
        <p:spPr>
          <a:xfrm>
            <a:off x="1808759" y="4073334"/>
            <a:ext cx="16707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fr" sz="800" u="none" cap="none" strike="noStrike">
                <a:solidFill>
                  <a:srgbClr val="70BD6B"/>
                </a:solidFill>
                <a:latin typeface="Raleway"/>
                <a:ea typeface="Raleway"/>
                <a:cs typeface="Raleway"/>
                <a:sym typeface="Raleway"/>
              </a:rPr>
              <a:t>Un moyen de développer  du business au Maroc et/ou  à l’international</a:t>
            </a:r>
            <a:endParaRPr b="0" i="0" sz="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2" name="Google Shape;182;p7"/>
          <p:cNvSpPr txBox="1"/>
          <p:nvPr/>
        </p:nvSpPr>
        <p:spPr>
          <a:xfrm>
            <a:off x="7190460" y="4073334"/>
            <a:ext cx="11106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-635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fr" sz="800" u="none" cap="none" strike="noStrike">
                <a:solidFill>
                  <a:srgbClr val="FA380A"/>
                </a:solidFill>
                <a:latin typeface="Raleway"/>
                <a:ea typeface="Raleway"/>
                <a:cs typeface="Raleway"/>
                <a:sym typeface="Raleway"/>
              </a:rPr>
              <a:t>L’accès à une  information fiable et actualisée</a:t>
            </a:r>
            <a:endParaRPr b="0" i="0" sz="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83" name="Google Shape;183;p7"/>
          <p:cNvGrpSpPr/>
          <p:nvPr/>
        </p:nvGrpSpPr>
        <p:grpSpPr>
          <a:xfrm>
            <a:off x="781062" y="2692044"/>
            <a:ext cx="7587635" cy="1340116"/>
            <a:chOff x="781062" y="2615844"/>
            <a:chExt cx="7587635" cy="1340116"/>
          </a:xfrm>
        </p:grpSpPr>
        <p:sp>
          <p:nvSpPr>
            <p:cNvPr id="184" name="Google Shape;184;p7"/>
            <p:cNvSpPr/>
            <p:nvPr/>
          </p:nvSpPr>
          <p:spPr>
            <a:xfrm>
              <a:off x="3300907" y="2645752"/>
              <a:ext cx="548004" cy="596264"/>
            </a:xfrm>
            <a:custGeom>
              <a:rect b="b" l="l" r="r" t="t"/>
              <a:pathLst>
                <a:path extrusionOk="0" h="596264" w="548004">
                  <a:moveTo>
                    <a:pt x="32702" y="574979"/>
                  </a:moveTo>
                  <a:lnTo>
                    <a:pt x="27152" y="567131"/>
                  </a:lnTo>
                  <a:lnTo>
                    <a:pt x="10629" y="564311"/>
                  </a:lnTo>
                  <a:lnTo>
                    <a:pt x="2819" y="569861"/>
                  </a:lnTo>
                  <a:lnTo>
                    <a:pt x="0" y="586371"/>
                  </a:lnTo>
                  <a:lnTo>
                    <a:pt x="5549" y="594220"/>
                  </a:lnTo>
                  <a:lnTo>
                    <a:pt x="13792" y="595630"/>
                  </a:lnTo>
                  <a:lnTo>
                    <a:pt x="16357" y="595845"/>
                  </a:lnTo>
                  <a:lnTo>
                    <a:pt x="23622" y="595845"/>
                  </a:lnTo>
                  <a:lnTo>
                    <a:pt x="30035" y="590626"/>
                  </a:lnTo>
                  <a:lnTo>
                    <a:pt x="32702" y="574979"/>
                  </a:lnTo>
                  <a:close/>
                </a:path>
                <a:path extrusionOk="0" h="596264" w="548004">
                  <a:moveTo>
                    <a:pt x="33743" y="519658"/>
                  </a:moveTo>
                  <a:lnTo>
                    <a:pt x="28194" y="511810"/>
                  </a:lnTo>
                  <a:lnTo>
                    <a:pt x="11684" y="508990"/>
                  </a:lnTo>
                  <a:lnTo>
                    <a:pt x="3860" y="514540"/>
                  </a:lnTo>
                  <a:lnTo>
                    <a:pt x="1041" y="531050"/>
                  </a:lnTo>
                  <a:lnTo>
                    <a:pt x="6591" y="538899"/>
                  </a:lnTo>
                  <a:lnTo>
                    <a:pt x="14833" y="540308"/>
                  </a:lnTo>
                  <a:lnTo>
                    <a:pt x="17399" y="540524"/>
                  </a:lnTo>
                  <a:lnTo>
                    <a:pt x="24663" y="540524"/>
                  </a:lnTo>
                  <a:lnTo>
                    <a:pt x="31076" y="535305"/>
                  </a:lnTo>
                  <a:lnTo>
                    <a:pt x="33743" y="519658"/>
                  </a:lnTo>
                  <a:close/>
                </a:path>
                <a:path extrusionOk="0" h="596264" w="548004">
                  <a:moveTo>
                    <a:pt x="48361" y="464070"/>
                  </a:moveTo>
                  <a:lnTo>
                    <a:pt x="43637" y="455688"/>
                  </a:lnTo>
                  <a:lnTo>
                    <a:pt x="27520" y="451192"/>
                  </a:lnTo>
                  <a:lnTo>
                    <a:pt x="19151" y="455904"/>
                  </a:lnTo>
                  <a:lnTo>
                    <a:pt x="14655" y="472046"/>
                  </a:lnTo>
                  <a:lnTo>
                    <a:pt x="19367" y="480415"/>
                  </a:lnTo>
                  <a:lnTo>
                    <a:pt x="27432" y="482650"/>
                  </a:lnTo>
                  <a:lnTo>
                    <a:pt x="30162" y="483209"/>
                  </a:lnTo>
                  <a:lnTo>
                    <a:pt x="38150" y="483209"/>
                  </a:lnTo>
                  <a:lnTo>
                    <a:pt x="44246" y="478828"/>
                  </a:lnTo>
                  <a:lnTo>
                    <a:pt x="48361" y="464070"/>
                  </a:lnTo>
                  <a:close/>
                </a:path>
                <a:path extrusionOk="0" h="596264" w="548004">
                  <a:moveTo>
                    <a:pt x="69227" y="404596"/>
                  </a:moveTo>
                  <a:lnTo>
                    <a:pt x="65405" y="395795"/>
                  </a:lnTo>
                  <a:lnTo>
                    <a:pt x="49822" y="389648"/>
                  </a:lnTo>
                  <a:lnTo>
                    <a:pt x="41021" y="393471"/>
                  </a:lnTo>
                  <a:lnTo>
                    <a:pt x="34861" y="409067"/>
                  </a:lnTo>
                  <a:lnTo>
                    <a:pt x="38696" y="417868"/>
                  </a:lnTo>
                  <a:lnTo>
                    <a:pt x="48323" y="421652"/>
                  </a:lnTo>
                  <a:lnTo>
                    <a:pt x="50203" y="421995"/>
                  </a:lnTo>
                  <a:lnTo>
                    <a:pt x="58102" y="421995"/>
                  </a:lnTo>
                  <a:lnTo>
                    <a:pt x="63817" y="418350"/>
                  </a:lnTo>
                  <a:lnTo>
                    <a:pt x="69227" y="404596"/>
                  </a:lnTo>
                  <a:close/>
                </a:path>
                <a:path extrusionOk="0" h="596264" w="548004">
                  <a:moveTo>
                    <a:pt x="96100" y="347586"/>
                  </a:moveTo>
                  <a:lnTo>
                    <a:pt x="93205" y="338429"/>
                  </a:lnTo>
                  <a:lnTo>
                    <a:pt x="78320" y="330720"/>
                  </a:lnTo>
                  <a:lnTo>
                    <a:pt x="69176" y="333616"/>
                  </a:lnTo>
                  <a:lnTo>
                    <a:pt x="61468" y="348500"/>
                  </a:lnTo>
                  <a:lnTo>
                    <a:pt x="64376" y="357644"/>
                  </a:lnTo>
                  <a:lnTo>
                    <a:pt x="74028" y="362661"/>
                  </a:lnTo>
                  <a:lnTo>
                    <a:pt x="76428" y="363207"/>
                  </a:lnTo>
                  <a:lnTo>
                    <a:pt x="84251" y="363207"/>
                  </a:lnTo>
                  <a:lnTo>
                    <a:pt x="89535" y="360222"/>
                  </a:lnTo>
                  <a:lnTo>
                    <a:pt x="96100" y="347586"/>
                  </a:lnTo>
                  <a:close/>
                </a:path>
                <a:path extrusionOk="0" h="596264" w="548004">
                  <a:moveTo>
                    <a:pt x="128689" y="293611"/>
                  </a:moveTo>
                  <a:lnTo>
                    <a:pt x="126733" y="284213"/>
                  </a:lnTo>
                  <a:lnTo>
                    <a:pt x="112737" y="275031"/>
                  </a:lnTo>
                  <a:lnTo>
                    <a:pt x="103327" y="276987"/>
                  </a:lnTo>
                  <a:lnTo>
                    <a:pt x="94145" y="290982"/>
                  </a:lnTo>
                  <a:lnTo>
                    <a:pt x="96075" y="300380"/>
                  </a:lnTo>
                  <a:lnTo>
                    <a:pt x="105651" y="306666"/>
                  </a:lnTo>
                  <a:lnTo>
                    <a:pt x="108546" y="307467"/>
                  </a:lnTo>
                  <a:lnTo>
                    <a:pt x="116319" y="307467"/>
                  </a:lnTo>
                  <a:lnTo>
                    <a:pt x="121183" y="305054"/>
                  </a:lnTo>
                  <a:lnTo>
                    <a:pt x="128689" y="293611"/>
                  </a:lnTo>
                  <a:close/>
                </a:path>
                <a:path extrusionOk="0" h="596264" w="548004">
                  <a:moveTo>
                    <a:pt x="166585" y="243255"/>
                  </a:moveTo>
                  <a:lnTo>
                    <a:pt x="165620" y="233705"/>
                  </a:lnTo>
                  <a:lnTo>
                    <a:pt x="152628" y="223126"/>
                  </a:lnTo>
                  <a:lnTo>
                    <a:pt x="143065" y="224116"/>
                  </a:lnTo>
                  <a:lnTo>
                    <a:pt x="132499" y="237121"/>
                  </a:lnTo>
                  <a:lnTo>
                    <a:pt x="133489" y="246672"/>
                  </a:lnTo>
                  <a:lnTo>
                    <a:pt x="142798" y="254241"/>
                  </a:lnTo>
                  <a:lnTo>
                    <a:pt x="146177" y="255358"/>
                  </a:lnTo>
                  <a:lnTo>
                    <a:pt x="153949" y="255358"/>
                  </a:lnTo>
                  <a:lnTo>
                    <a:pt x="158305" y="253453"/>
                  </a:lnTo>
                  <a:lnTo>
                    <a:pt x="166585" y="243255"/>
                  </a:lnTo>
                  <a:close/>
                </a:path>
                <a:path extrusionOk="0" h="596264" w="548004">
                  <a:moveTo>
                    <a:pt x="209448" y="187426"/>
                  </a:moveTo>
                  <a:lnTo>
                    <a:pt x="197599" y="175590"/>
                  </a:lnTo>
                  <a:lnTo>
                    <a:pt x="187998" y="175602"/>
                  </a:lnTo>
                  <a:lnTo>
                    <a:pt x="176161" y="187439"/>
                  </a:lnTo>
                  <a:lnTo>
                    <a:pt x="176161" y="197040"/>
                  </a:lnTo>
                  <a:lnTo>
                    <a:pt x="185051" y="205930"/>
                  </a:lnTo>
                  <a:lnTo>
                    <a:pt x="188937" y="207403"/>
                  </a:lnTo>
                  <a:lnTo>
                    <a:pt x="196684" y="207403"/>
                  </a:lnTo>
                  <a:lnTo>
                    <a:pt x="200571" y="205917"/>
                  </a:lnTo>
                  <a:lnTo>
                    <a:pt x="209448" y="197027"/>
                  </a:lnTo>
                  <a:lnTo>
                    <a:pt x="209448" y="187426"/>
                  </a:lnTo>
                  <a:close/>
                </a:path>
                <a:path extrusionOk="0" h="596264" w="548004">
                  <a:moveTo>
                    <a:pt x="257746" y="145834"/>
                  </a:moveTo>
                  <a:lnTo>
                    <a:pt x="247154" y="132854"/>
                  </a:lnTo>
                  <a:lnTo>
                    <a:pt x="237617" y="131876"/>
                  </a:lnTo>
                  <a:lnTo>
                    <a:pt x="224637" y="142468"/>
                  </a:lnTo>
                  <a:lnTo>
                    <a:pt x="223659" y="152019"/>
                  </a:lnTo>
                  <a:lnTo>
                    <a:pt x="231952" y="162179"/>
                  </a:lnTo>
                  <a:lnTo>
                    <a:pt x="236308" y="164084"/>
                  </a:lnTo>
                  <a:lnTo>
                    <a:pt x="244081" y="164084"/>
                  </a:lnTo>
                  <a:lnTo>
                    <a:pt x="247472" y="162966"/>
                  </a:lnTo>
                  <a:lnTo>
                    <a:pt x="256781" y="155384"/>
                  </a:lnTo>
                  <a:lnTo>
                    <a:pt x="257746" y="145834"/>
                  </a:lnTo>
                  <a:close/>
                </a:path>
                <a:path extrusionOk="0" h="596264" w="548004">
                  <a:moveTo>
                    <a:pt x="310007" y="109372"/>
                  </a:moveTo>
                  <a:lnTo>
                    <a:pt x="300799" y="95377"/>
                  </a:lnTo>
                  <a:lnTo>
                    <a:pt x="291414" y="93433"/>
                  </a:lnTo>
                  <a:lnTo>
                    <a:pt x="277406" y="102654"/>
                  </a:lnTo>
                  <a:lnTo>
                    <a:pt x="275463" y="112052"/>
                  </a:lnTo>
                  <a:lnTo>
                    <a:pt x="282981" y="123482"/>
                  </a:lnTo>
                  <a:lnTo>
                    <a:pt x="287820" y="125869"/>
                  </a:lnTo>
                  <a:lnTo>
                    <a:pt x="295617" y="125869"/>
                  </a:lnTo>
                  <a:lnTo>
                    <a:pt x="298513" y="125069"/>
                  </a:lnTo>
                  <a:lnTo>
                    <a:pt x="308076" y="118783"/>
                  </a:lnTo>
                  <a:lnTo>
                    <a:pt x="310007" y="109372"/>
                  </a:lnTo>
                  <a:close/>
                </a:path>
                <a:path extrusionOk="0" h="596264" w="548004">
                  <a:moveTo>
                    <a:pt x="365734" y="78447"/>
                  </a:moveTo>
                  <a:lnTo>
                    <a:pt x="358000" y="63588"/>
                  </a:lnTo>
                  <a:lnTo>
                    <a:pt x="348843" y="60693"/>
                  </a:lnTo>
                  <a:lnTo>
                    <a:pt x="333984" y="68427"/>
                  </a:lnTo>
                  <a:lnTo>
                    <a:pt x="331101" y="77584"/>
                  </a:lnTo>
                  <a:lnTo>
                    <a:pt x="337667" y="90208"/>
                  </a:lnTo>
                  <a:lnTo>
                    <a:pt x="342963" y="93179"/>
                  </a:lnTo>
                  <a:lnTo>
                    <a:pt x="350786" y="93179"/>
                  </a:lnTo>
                  <a:lnTo>
                    <a:pt x="353187" y="92633"/>
                  </a:lnTo>
                  <a:lnTo>
                    <a:pt x="362839" y="87591"/>
                  </a:lnTo>
                  <a:lnTo>
                    <a:pt x="365734" y="78447"/>
                  </a:lnTo>
                  <a:close/>
                </a:path>
                <a:path extrusionOk="0" h="596264" w="548004">
                  <a:moveTo>
                    <a:pt x="424357" y="53403"/>
                  </a:moveTo>
                  <a:lnTo>
                    <a:pt x="418185" y="37820"/>
                  </a:lnTo>
                  <a:lnTo>
                    <a:pt x="409384" y="34023"/>
                  </a:lnTo>
                  <a:lnTo>
                    <a:pt x="393801" y="40170"/>
                  </a:lnTo>
                  <a:lnTo>
                    <a:pt x="389991" y="48983"/>
                  </a:lnTo>
                  <a:lnTo>
                    <a:pt x="395427" y="62738"/>
                  </a:lnTo>
                  <a:lnTo>
                    <a:pt x="401142" y="66357"/>
                  </a:lnTo>
                  <a:lnTo>
                    <a:pt x="409028" y="66357"/>
                  </a:lnTo>
                  <a:lnTo>
                    <a:pt x="410921" y="66014"/>
                  </a:lnTo>
                  <a:lnTo>
                    <a:pt x="420547" y="62204"/>
                  </a:lnTo>
                  <a:lnTo>
                    <a:pt x="424357" y="53403"/>
                  </a:lnTo>
                  <a:close/>
                </a:path>
                <a:path extrusionOk="0" h="596264" w="548004">
                  <a:moveTo>
                    <a:pt x="485228" y="34544"/>
                  </a:moveTo>
                  <a:lnTo>
                    <a:pt x="480695" y="18427"/>
                  </a:lnTo>
                  <a:lnTo>
                    <a:pt x="472313" y="13728"/>
                  </a:lnTo>
                  <a:lnTo>
                    <a:pt x="456196" y="18249"/>
                  </a:lnTo>
                  <a:lnTo>
                    <a:pt x="451497" y="26619"/>
                  </a:lnTo>
                  <a:lnTo>
                    <a:pt x="455637" y="41363"/>
                  </a:lnTo>
                  <a:lnTo>
                    <a:pt x="461721" y="45758"/>
                  </a:lnTo>
                  <a:lnTo>
                    <a:pt x="468350" y="45758"/>
                  </a:lnTo>
                  <a:lnTo>
                    <a:pt x="471081" y="45567"/>
                  </a:lnTo>
                  <a:lnTo>
                    <a:pt x="480504" y="42913"/>
                  </a:lnTo>
                  <a:lnTo>
                    <a:pt x="485228" y="34544"/>
                  </a:lnTo>
                  <a:close/>
                </a:path>
                <a:path extrusionOk="0" h="596264" w="548004">
                  <a:moveTo>
                    <a:pt x="547687" y="22047"/>
                  </a:moveTo>
                  <a:lnTo>
                    <a:pt x="544855" y="5524"/>
                  </a:lnTo>
                  <a:lnTo>
                    <a:pt x="537006" y="0"/>
                  </a:lnTo>
                  <a:lnTo>
                    <a:pt x="520509" y="2832"/>
                  </a:lnTo>
                  <a:lnTo>
                    <a:pt x="514972" y="10693"/>
                  </a:lnTo>
                  <a:lnTo>
                    <a:pt x="517652" y="26327"/>
                  </a:lnTo>
                  <a:lnTo>
                    <a:pt x="524065" y="31521"/>
                  </a:lnTo>
                  <a:lnTo>
                    <a:pt x="531317" y="31521"/>
                  </a:lnTo>
                  <a:lnTo>
                    <a:pt x="533908" y="31318"/>
                  </a:lnTo>
                  <a:lnTo>
                    <a:pt x="542163" y="29883"/>
                  </a:lnTo>
                  <a:lnTo>
                    <a:pt x="547687" y="22047"/>
                  </a:lnTo>
                  <a:close/>
                </a:path>
              </a:pathLst>
            </a:custGeom>
            <a:solidFill>
              <a:srgbClr val="FB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4009097" y="2615844"/>
              <a:ext cx="4359600" cy="13113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978901" y="2831985"/>
              <a:ext cx="1027200" cy="10158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5960872" y="2780169"/>
              <a:ext cx="1002665" cy="1002664"/>
            </a:xfrm>
            <a:custGeom>
              <a:rect b="b" l="l" r="r" t="t"/>
              <a:pathLst>
                <a:path extrusionOk="0" h="1002664" w="1002665">
                  <a:moveTo>
                    <a:pt x="501129" y="0"/>
                  </a:moveTo>
                  <a:lnTo>
                    <a:pt x="450804" y="2480"/>
                  </a:lnTo>
                  <a:lnTo>
                    <a:pt x="401404" y="9896"/>
                  </a:lnTo>
                  <a:lnTo>
                    <a:pt x="353101" y="22213"/>
                  </a:lnTo>
                  <a:lnTo>
                    <a:pt x="306070" y="39395"/>
                  </a:lnTo>
                  <a:lnTo>
                    <a:pt x="262468" y="60348"/>
                  </a:lnTo>
                  <a:lnTo>
                    <a:pt x="221292" y="85293"/>
                  </a:lnTo>
                  <a:lnTo>
                    <a:pt x="182681" y="114133"/>
                  </a:lnTo>
                  <a:lnTo>
                    <a:pt x="146773" y="146773"/>
                  </a:lnTo>
                  <a:lnTo>
                    <a:pt x="114135" y="182681"/>
                  </a:lnTo>
                  <a:lnTo>
                    <a:pt x="85297" y="221291"/>
                  </a:lnTo>
                  <a:lnTo>
                    <a:pt x="60354" y="262463"/>
                  </a:lnTo>
                  <a:lnTo>
                    <a:pt x="39395" y="306057"/>
                  </a:lnTo>
                  <a:lnTo>
                    <a:pt x="22218" y="353094"/>
                  </a:lnTo>
                  <a:lnTo>
                    <a:pt x="9901" y="401396"/>
                  </a:lnTo>
                  <a:lnTo>
                    <a:pt x="2481" y="450793"/>
                  </a:lnTo>
                  <a:lnTo>
                    <a:pt x="0" y="501116"/>
                  </a:lnTo>
                  <a:lnTo>
                    <a:pt x="2481" y="551441"/>
                  </a:lnTo>
                  <a:lnTo>
                    <a:pt x="9901" y="600843"/>
                  </a:lnTo>
                  <a:lnTo>
                    <a:pt x="22218" y="649149"/>
                  </a:lnTo>
                  <a:lnTo>
                    <a:pt x="39395" y="696188"/>
                  </a:lnTo>
                  <a:lnTo>
                    <a:pt x="60354" y="739780"/>
                  </a:lnTo>
                  <a:lnTo>
                    <a:pt x="85297" y="780948"/>
                  </a:lnTo>
                  <a:lnTo>
                    <a:pt x="114135" y="819554"/>
                  </a:lnTo>
                  <a:lnTo>
                    <a:pt x="146773" y="855459"/>
                  </a:lnTo>
                  <a:lnTo>
                    <a:pt x="182681" y="888099"/>
                  </a:lnTo>
                  <a:lnTo>
                    <a:pt x="221292" y="916939"/>
                  </a:lnTo>
                  <a:lnTo>
                    <a:pt x="262468" y="941884"/>
                  </a:lnTo>
                  <a:lnTo>
                    <a:pt x="306070" y="962837"/>
                  </a:lnTo>
                  <a:lnTo>
                    <a:pt x="353101" y="980019"/>
                  </a:lnTo>
                  <a:lnTo>
                    <a:pt x="401404" y="992336"/>
                  </a:lnTo>
                  <a:lnTo>
                    <a:pt x="450804" y="999753"/>
                  </a:lnTo>
                  <a:lnTo>
                    <a:pt x="501129" y="1002233"/>
                  </a:lnTo>
                  <a:lnTo>
                    <a:pt x="551439" y="999753"/>
                  </a:lnTo>
                  <a:lnTo>
                    <a:pt x="600832" y="992336"/>
                  </a:lnTo>
                  <a:lnTo>
                    <a:pt x="649131" y="980019"/>
                  </a:lnTo>
                  <a:lnTo>
                    <a:pt x="696163" y="962837"/>
                  </a:lnTo>
                  <a:lnTo>
                    <a:pt x="735671" y="943851"/>
                  </a:lnTo>
                  <a:lnTo>
                    <a:pt x="501129" y="943851"/>
                  </a:lnTo>
                  <a:lnTo>
                    <a:pt x="452955" y="941248"/>
                  </a:lnTo>
                  <a:lnTo>
                    <a:pt x="406267" y="933622"/>
                  </a:lnTo>
                  <a:lnTo>
                    <a:pt x="361338" y="921243"/>
                  </a:lnTo>
                  <a:lnTo>
                    <a:pt x="318439" y="904385"/>
                  </a:lnTo>
                  <a:lnTo>
                    <a:pt x="277843" y="883319"/>
                  </a:lnTo>
                  <a:lnTo>
                    <a:pt x="239821" y="858318"/>
                  </a:lnTo>
                  <a:lnTo>
                    <a:pt x="204647" y="829654"/>
                  </a:lnTo>
                  <a:lnTo>
                    <a:pt x="172591" y="797598"/>
                  </a:lnTo>
                  <a:lnTo>
                    <a:pt x="143927" y="762424"/>
                  </a:lnTo>
                  <a:lnTo>
                    <a:pt x="118926" y="724402"/>
                  </a:lnTo>
                  <a:lnTo>
                    <a:pt x="97860" y="683806"/>
                  </a:lnTo>
                  <a:lnTo>
                    <a:pt x="81002" y="640907"/>
                  </a:lnTo>
                  <a:lnTo>
                    <a:pt x="68623" y="595978"/>
                  </a:lnTo>
                  <a:lnTo>
                    <a:pt x="60997" y="549290"/>
                  </a:lnTo>
                  <a:lnTo>
                    <a:pt x="58394" y="501116"/>
                  </a:lnTo>
                  <a:lnTo>
                    <a:pt x="60997" y="452944"/>
                  </a:lnTo>
                  <a:lnTo>
                    <a:pt x="68623" y="406258"/>
                  </a:lnTo>
                  <a:lnTo>
                    <a:pt x="81002" y="361330"/>
                  </a:lnTo>
                  <a:lnTo>
                    <a:pt x="97860" y="318432"/>
                  </a:lnTo>
                  <a:lnTo>
                    <a:pt x="118926" y="277836"/>
                  </a:lnTo>
                  <a:lnTo>
                    <a:pt x="143927" y="239814"/>
                  </a:lnTo>
                  <a:lnTo>
                    <a:pt x="172591" y="204639"/>
                  </a:lnTo>
                  <a:lnTo>
                    <a:pt x="204647" y="172583"/>
                  </a:lnTo>
                  <a:lnTo>
                    <a:pt x="239821" y="143918"/>
                  </a:lnTo>
                  <a:lnTo>
                    <a:pt x="277843" y="118916"/>
                  </a:lnTo>
                  <a:lnTo>
                    <a:pt x="318439" y="97849"/>
                  </a:lnTo>
                  <a:lnTo>
                    <a:pt x="361338" y="80990"/>
                  </a:lnTo>
                  <a:lnTo>
                    <a:pt x="406267" y="68611"/>
                  </a:lnTo>
                  <a:lnTo>
                    <a:pt x="452955" y="60984"/>
                  </a:lnTo>
                  <a:lnTo>
                    <a:pt x="501129" y="58381"/>
                  </a:lnTo>
                  <a:lnTo>
                    <a:pt x="735671" y="58381"/>
                  </a:lnTo>
                  <a:lnTo>
                    <a:pt x="696163" y="39395"/>
                  </a:lnTo>
                  <a:lnTo>
                    <a:pt x="649131" y="22213"/>
                  </a:lnTo>
                  <a:lnTo>
                    <a:pt x="600832" y="9896"/>
                  </a:lnTo>
                  <a:lnTo>
                    <a:pt x="551439" y="2480"/>
                  </a:lnTo>
                  <a:lnTo>
                    <a:pt x="501129" y="0"/>
                  </a:lnTo>
                  <a:close/>
                </a:path>
                <a:path extrusionOk="0" h="1002664" w="1002665">
                  <a:moveTo>
                    <a:pt x="735671" y="58381"/>
                  </a:moveTo>
                  <a:lnTo>
                    <a:pt x="501129" y="58381"/>
                  </a:lnTo>
                  <a:lnTo>
                    <a:pt x="549303" y="60984"/>
                  </a:lnTo>
                  <a:lnTo>
                    <a:pt x="595991" y="68611"/>
                  </a:lnTo>
                  <a:lnTo>
                    <a:pt x="640920" y="80990"/>
                  </a:lnTo>
                  <a:lnTo>
                    <a:pt x="683819" y="97849"/>
                  </a:lnTo>
                  <a:lnTo>
                    <a:pt x="724415" y="118916"/>
                  </a:lnTo>
                  <a:lnTo>
                    <a:pt x="762436" y="143918"/>
                  </a:lnTo>
                  <a:lnTo>
                    <a:pt x="797611" y="172583"/>
                  </a:lnTo>
                  <a:lnTo>
                    <a:pt x="829667" y="204639"/>
                  </a:lnTo>
                  <a:lnTo>
                    <a:pt x="858331" y="239814"/>
                  </a:lnTo>
                  <a:lnTo>
                    <a:pt x="883332" y="277836"/>
                  </a:lnTo>
                  <a:lnTo>
                    <a:pt x="904398" y="318432"/>
                  </a:lnTo>
                  <a:lnTo>
                    <a:pt x="921256" y="361330"/>
                  </a:lnTo>
                  <a:lnTo>
                    <a:pt x="933634" y="406258"/>
                  </a:lnTo>
                  <a:lnTo>
                    <a:pt x="941261" y="452944"/>
                  </a:lnTo>
                  <a:lnTo>
                    <a:pt x="943863" y="501116"/>
                  </a:lnTo>
                  <a:lnTo>
                    <a:pt x="941261" y="549290"/>
                  </a:lnTo>
                  <a:lnTo>
                    <a:pt x="933634" y="595978"/>
                  </a:lnTo>
                  <a:lnTo>
                    <a:pt x="921256" y="640907"/>
                  </a:lnTo>
                  <a:lnTo>
                    <a:pt x="904398" y="683806"/>
                  </a:lnTo>
                  <a:lnTo>
                    <a:pt x="883332" y="724402"/>
                  </a:lnTo>
                  <a:lnTo>
                    <a:pt x="858331" y="762424"/>
                  </a:lnTo>
                  <a:lnTo>
                    <a:pt x="829667" y="797598"/>
                  </a:lnTo>
                  <a:lnTo>
                    <a:pt x="797611" y="829654"/>
                  </a:lnTo>
                  <a:lnTo>
                    <a:pt x="762436" y="858318"/>
                  </a:lnTo>
                  <a:lnTo>
                    <a:pt x="724415" y="883319"/>
                  </a:lnTo>
                  <a:lnTo>
                    <a:pt x="683819" y="904385"/>
                  </a:lnTo>
                  <a:lnTo>
                    <a:pt x="640920" y="921243"/>
                  </a:lnTo>
                  <a:lnTo>
                    <a:pt x="595991" y="933622"/>
                  </a:lnTo>
                  <a:lnTo>
                    <a:pt x="549303" y="941248"/>
                  </a:lnTo>
                  <a:lnTo>
                    <a:pt x="501129" y="943851"/>
                  </a:lnTo>
                  <a:lnTo>
                    <a:pt x="735671" y="943851"/>
                  </a:lnTo>
                  <a:lnTo>
                    <a:pt x="780940" y="916939"/>
                  </a:lnTo>
                  <a:lnTo>
                    <a:pt x="819551" y="888099"/>
                  </a:lnTo>
                  <a:lnTo>
                    <a:pt x="855459" y="855459"/>
                  </a:lnTo>
                  <a:lnTo>
                    <a:pt x="888098" y="819554"/>
                  </a:lnTo>
                  <a:lnTo>
                    <a:pt x="916935" y="780948"/>
                  </a:lnTo>
                  <a:lnTo>
                    <a:pt x="941879" y="739780"/>
                  </a:lnTo>
                  <a:lnTo>
                    <a:pt x="962837" y="696188"/>
                  </a:lnTo>
                  <a:lnTo>
                    <a:pt x="980025" y="649149"/>
                  </a:lnTo>
                  <a:lnTo>
                    <a:pt x="992341" y="600843"/>
                  </a:lnTo>
                  <a:lnTo>
                    <a:pt x="999754" y="551441"/>
                  </a:lnTo>
                  <a:lnTo>
                    <a:pt x="1002233" y="501116"/>
                  </a:lnTo>
                  <a:lnTo>
                    <a:pt x="999754" y="450793"/>
                  </a:lnTo>
                  <a:lnTo>
                    <a:pt x="992341" y="401396"/>
                  </a:lnTo>
                  <a:lnTo>
                    <a:pt x="980025" y="353094"/>
                  </a:lnTo>
                  <a:lnTo>
                    <a:pt x="962837" y="306057"/>
                  </a:lnTo>
                  <a:lnTo>
                    <a:pt x="941879" y="262463"/>
                  </a:lnTo>
                  <a:lnTo>
                    <a:pt x="916935" y="221291"/>
                  </a:lnTo>
                  <a:lnTo>
                    <a:pt x="888098" y="182681"/>
                  </a:lnTo>
                  <a:lnTo>
                    <a:pt x="855459" y="146773"/>
                  </a:lnTo>
                  <a:lnTo>
                    <a:pt x="819551" y="114133"/>
                  </a:lnTo>
                  <a:lnTo>
                    <a:pt x="780940" y="85293"/>
                  </a:lnTo>
                  <a:lnTo>
                    <a:pt x="739764" y="60348"/>
                  </a:lnTo>
                  <a:lnTo>
                    <a:pt x="735671" y="58381"/>
                  </a:lnTo>
                  <a:close/>
                </a:path>
              </a:pathLst>
            </a:custGeom>
            <a:solidFill>
              <a:srgbClr val="0DCFC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6016320" y="2627439"/>
              <a:ext cx="891540" cy="1099820"/>
            </a:xfrm>
            <a:custGeom>
              <a:rect b="b" l="l" r="r" t="t"/>
              <a:pathLst>
                <a:path extrusionOk="0" h="1099820" w="891540">
                  <a:moveTo>
                    <a:pt x="468274" y="21602"/>
                  </a:moveTo>
                  <a:lnTo>
                    <a:pt x="466572" y="13208"/>
                  </a:lnTo>
                  <a:lnTo>
                    <a:pt x="461937" y="6337"/>
                  </a:lnTo>
                  <a:lnTo>
                    <a:pt x="455066" y="1701"/>
                  </a:lnTo>
                  <a:lnTo>
                    <a:pt x="446671" y="0"/>
                  </a:lnTo>
                  <a:lnTo>
                    <a:pt x="438251" y="1701"/>
                  </a:lnTo>
                  <a:lnTo>
                    <a:pt x="431393" y="6337"/>
                  </a:lnTo>
                  <a:lnTo>
                    <a:pt x="426758" y="13208"/>
                  </a:lnTo>
                  <a:lnTo>
                    <a:pt x="425069" y="21602"/>
                  </a:lnTo>
                  <a:lnTo>
                    <a:pt x="426758" y="30010"/>
                  </a:lnTo>
                  <a:lnTo>
                    <a:pt x="431393" y="36880"/>
                  </a:lnTo>
                  <a:lnTo>
                    <a:pt x="438251" y="41516"/>
                  </a:lnTo>
                  <a:lnTo>
                    <a:pt x="446671" y="43205"/>
                  </a:lnTo>
                  <a:lnTo>
                    <a:pt x="455066" y="41516"/>
                  </a:lnTo>
                  <a:lnTo>
                    <a:pt x="461937" y="36880"/>
                  </a:lnTo>
                  <a:lnTo>
                    <a:pt x="466572" y="30010"/>
                  </a:lnTo>
                  <a:lnTo>
                    <a:pt x="468274" y="21602"/>
                  </a:lnTo>
                  <a:close/>
                </a:path>
                <a:path extrusionOk="0" h="1099820" w="891540">
                  <a:moveTo>
                    <a:pt x="891311" y="653846"/>
                  </a:moveTo>
                  <a:lnTo>
                    <a:pt x="888695" y="605294"/>
                  </a:lnTo>
                  <a:lnTo>
                    <a:pt x="881024" y="558253"/>
                  </a:lnTo>
                  <a:lnTo>
                    <a:pt x="868591" y="512991"/>
                  </a:lnTo>
                  <a:lnTo>
                    <a:pt x="851636" y="469798"/>
                  </a:lnTo>
                  <a:lnTo>
                    <a:pt x="830465" y="428917"/>
                  </a:lnTo>
                  <a:lnTo>
                    <a:pt x="805319" y="390652"/>
                  </a:lnTo>
                  <a:lnTo>
                    <a:pt x="776490" y="355257"/>
                  </a:lnTo>
                  <a:lnTo>
                    <a:pt x="744245" y="323011"/>
                  </a:lnTo>
                  <a:lnTo>
                    <a:pt x="708850" y="294182"/>
                  </a:lnTo>
                  <a:lnTo>
                    <a:pt x="670585" y="269036"/>
                  </a:lnTo>
                  <a:lnTo>
                    <a:pt x="629716" y="247865"/>
                  </a:lnTo>
                  <a:lnTo>
                    <a:pt x="586511" y="230911"/>
                  </a:lnTo>
                  <a:lnTo>
                    <a:pt x="541261" y="218478"/>
                  </a:lnTo>
                  <a:lnTo>
                    <a:pt x="494220" y="210807"/>
                  </a:lnTo>
                  <a:lnTo>
                    <a:pt x="445668" y="208191"/>
                  </a:lnTo>
                  <a:lnTo>
                    <a:pt x="397103" y="210807"/>
                  </a:lnTo>
                  <a:lnTo>
                    <a:pt x="350050" y="218478"/>
                  </a:lnTo>
                  <a:lnTo>
                    <a:pt x="304800" y="230911"/>
                  </a:lnTo>
                  <a:lnTo>
                    <a:pt x="261594" y="247865"/>
                  </a:lnTo>
                  <a:lnTo>
                    <a:pt x="220726" y="269036"/>
                  </a:lnTo>
                  <a:lnTo>
                    <a:pt x="182460" y="294182"/>
                  </a:lnTo>
                  <a:lnTo>
                    <a:pt x="147066" y="323011"/>
                  </a:lnTo>
                  <a:lnTo>
                    <a:pt x="114808" y="355257"/>
                  </a:lnTo>
                  <a:lnTo>
                    <a:pt x="85979" y="390652"/>
                  </a:lnTo>
                  <a:lnTo>
                    <a:pt x="60845" y="428917"/>
                  </a:lnTo>
                  <a:lnTo>
                    <a:pt x="39662" y="469798"/>
                  </a:lnTo>
                  <a:lnTo>
                    <a:pt x="22707" y="512991"/>
                  </a:lnTo>
                  <a:lnTo>
                    <a:pt x="10274" y="558253"/>
                  </a:lnTo>
                  <a:lnTo>
                    <a:pt x="2603" y="605294"/>
                  </a:lnTo>
                  <a:lnTo>
                    <a:pt x="0" y="653846"/>
                  </a:lnTo>
                  <a:lnTo>
                    <a:pt x="2603" y="702411"/>
                  </a:lnTo>
                  <a:lnTo>
                    <a:pt x="10274" y="749452"/>
                  </a:lnTo>
                  <a:lnTo>
                    <a:pt x="22707" y="794715"/>
                  </a:lnTo>
                  <a:lnTo>
                    <a:pt x="39662" y="837907"/>
                  </a:lnTo>
                  <a:lnTo>
                    <a:pt x="60845" y="878776"/>
                  </a:lnTo>
                  <a:lnTo>
                    <a:pt x="85979" y="917054"/>
                  </a:lnTo>
                  <a:lnTo>
                    <a:pt x="114808" y="952449"/>
                  </a:lnTo>
                  <a:lnTo>
                    <a:pt x="147066" y="984694"/>
                  </a:lnTo>
                  <a:lnTo>
                    <a:pt x="182460" y="1013523"/>
                  </a:lnTo>
                  <a:lnTo>
                    <a:pt x="220726" y="1038656"/>
                  </a:lnTo>
                  <a:lnTo>
                    <a:pt x="261594" y="1059840"/>
                  </a:lnTo>
                  <a:lnTo>
                    <a:pt x="304800" y="1076794"/>
                  </a:lnTo>
                  <a:lnTo>
                    <a:pt x="350050" y="1089228"/>
                  </a:lnTo>
                  <a:lnTo>
                    <a:pt x="397103" y="1096899"/>
                  </a:lnTo>
                  <a:lnTo>
                    <a:pt x="445668" y="1099502"/>
                  </a:lnTo>
                  <a:lnTo>
                    <a:pt x="494220" y="1096899"/>
                  </a:lnTo>
                  <a:lnTo>
                    <a:pt x="541261" y="1089228"/>
                  </a:lnTo>
                  <a:lnTo>
                    <a:pt x="586511" y="1076794"/>
                  </a:lnTo>
                  <a:lnTo>
                    <a:pt x="629716" y="1059840"/>
                  </a:lnTo>
                  <a:lnTo>
                    <a:pt x="670585" y="1038656"/>
                  </a:lnTo>
                  <a:lnTo>
                    <a:pt x="708850" y="1013523"/>
                  </a:lnTo>
                  <a:lnTo>
                    <a:pt x="744245" y="984694"/>
                  </a:lnTo>
                  <a:lnTo>
                    <a:pt x="776490" y="952449"/>
                  </a:lnTo>
                  <a:lnTo>
                    <a:pt x="805319" y="917054"/>
                  </a:lnTo>
                  <a:lnTo>
                    <a:pt x="830465" y="878776"/>
                  </a:lnTo>
                  <a:lnTo>
                    <a:pt x="851636" y="837907"/>
                  </a:lnTo>
                  <a:lnTo>
                    <a:pt x="868591" y="794715"/>
                  </a:lnTo>
                  <a:lnTo>
                    <a:pt x="881024" y="749452"/>
                  </a:lnTo>
                  <a:lnTo>
                    <a:pt x="888695" y="702411"/>
                  </a:lnTo>
                  <a:lnTo>
                    <a:pt x="891311" y="6538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7688796" y="3775445"/>
              <a:ext cx="68100" cy="1704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7239909" y="2831985"/>
              <a:ext cx="1027200" cy="10158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7221867" y="2780169"/>
              <a:ext cx="1002665" cy="1002664"/>
            </a:xfrm>
            <a:custGeom>
              <a:rect b="b" l="l" r="r" t="t"/>
              <a:pathLst>
                <a:path extrusionOk="0" h="1002664" w="1002665">
                  <a:moveTo>
                    <a:pt x="501103" y="0"/>
                  </a:moveTo>
                  <a:lnTo>
                    <a:pt x="450793" y="2480"/>
                  </a:lnTo>
                  <a:lnTo>
                    <a:pt x="401397" y="9896"/>
                  </a:lnTo>
                  <a:lnTo>
                    <a:pt x="353090" y="22213"/>
                  </a:lnTo>
                  <a:lnTo>
                    <a:pt x="306044" y="39395"/>
                  </a:lnTo>
                  <a:lnTo>
                    <a:pt x="262447" y="60348"/>
                  </a:lnTo>
                  <a:lnTo>
                    <a:pt x="221280" y="85293"/>
                  </a:lnTo>
                  <a:lnTo>
                    <a:pt x="182677" y="114133"/>
                  </a:lnTo>
                  <a:lnTo>
                    <a:pt x="146773" y="146773"/>
                  </a:lnTo>
                  <a:lnTo>
                    <a:pt x="114135" y="182681"/>
                  </a:lnTo>
                  <a:lnTo>
                    <a:pt x="85297" y="221291"/>
                  </a:lnTo>
                  <a:lnTo>
                    <a:pt x="60354" y="262463"/>
                  </a:lnTo>
                  <a:lnTo>
                    <a:pt x="39395" y="306057"/>
                  </a:lnTo>
                  <a:lnTo>
                    <a:pt x="22208" y="353094"/>
                  </a:lnTo>
                  <a:lnTo>
                    <a:pt x="9891" y="401396"/>
                  </a:lnTo>
                  <a:lnTo>
                    <a:pt x="2478" y="450793"/>
                  </a:lnTo>
                  <a:lnTo>
                    <a:pt x="0" y="501116"/>
                  </a:lnTo>
                  <a:lnTo>
                    <a:pt x="2478" y="551441"/>
                  </a:lnTo>
                  <a:lnTo>
                    <a:pt x="9891" y="600843"/>
                  </a:lnTo>
                  <a:lnTo>
                    <a:pt x="22208" y="649149"/>
                  </a:lnTo>
                  <a:lnTo>
                    <a:pt x="39395" y="696188"/>
                  </a:lnTo>
                  <a:lnTo>
                    <a:pt x="60354" y="739780"/>
                  </a:lnTo>
                  <a:lnTo>
                    <a:pt x="85297" y="780948"/>
                  </a:lnTo>
                  <a:lnTo>
                    <a:pt x="114135" y="819554"/>
                  </a:lnTo>
                  <a:lnTo>
                    <a:pt x="146773" y="855459"/>
                  </a:lnTo>
                  <a:lnTo>
                    <a:pt x="182677" y="888099"/>
                  </a:lnTo>
                  <a:lnTo>
                    <a:pt x="221280" y="916939"/>
                  </a:lnTo>
                  <a:lnTo>
                    <a:pt x="262447" y="941884"/>
                  </a:lnTo>
                  <a:lnTo>
                    <a:pt x="306044" y="962837"/>
                  </a:lnTo>
                  <a:lnTo>
                    <a:pt x="353090" y="980019"/>
                  </a:lnTo>
                  <a:lnTo>
                    <a:pt x="401397" y="992336"/>
                  </a:lnTo>
                  <a:lnTo>
                    <a:pt x="450793" y="999753"/>
                  </a:lnTo>
                  <a:lnTo>
                    <a:pt x="501103" y="1002233"/>
                  </a:lnTo>
                  <a:lnTo>
                    <a:pt x="551429" y="999753"/>
                  </a:lnTo>
                  <a:lnTo>
                    <a:pt x="600829" y="992336"/>
                  </a:lnTo>
                  <a:lnTo>
                    <a:pt x="649131" y="980019"/>
                  </a:lnTo>
                  <a:lnTo>
                    <a:pt x="696163" y="962837"/>
                  </a:lnTo>
                  <a:lnTo>
                    <a:pt x="735671" y="943851"/>
                  </a:lnTo>
                  <a:lnTo>
                    <a:pt x="501103" y="943851"/>
                  </a:lnTo>
                  <a:lnTo>
                    <a:pt x="452934" y="941248"/>
                  </a:lnTo>
                  <a:lnTo>
                    <a:pt x="406249" y="933622"/>
                  </a:lnTo>
                  <a:lnTo>
                    <a:pt x="361322" y="921243"/>
                  </a:lnTo>
                  <a:lnTo>
                    <a:pt x="318424" y="904385"/>
                  </a:lnTo>
                  <a:lnTo>
                    <a:pt x="277828" y="883319"/>
                  </a:lnTo>
                  <a:lnTo>
                    <a:pt x="239807" y="858318"/>
                  </a:lnTo>
                  <a:lnTo>
                    <a:pt x="204631" y="829654"/>
                  </a:lnTo>
                  <a:lnTo>
                    <a:pt x="172574" y="797598"/>
                  </a:lnTo>
                  <a:lnTo>
                    <a:pt x="143909" y="762424"/>
                  </a:lnTo>
                  <a:lnTo>
                    <a:pt x="118906" y="724402"/>
                  </a:lnTo>
                  <a:lnTo>
                    <a:pt x="97839" y="683806"/>
                  </a:lnTo>
                  <a:lnTo>
                    <a:pt x="80979" y="640907"/>
                  </a:lnTo>
                  <a:lnTo>
                    <a:pt x="68599" y="595978"/>
                  </a:lnTo>
                  <a:lnTo>
                    <a:pt x="60972" y="549290"/>
                  </a:lnTo>
                  <a:lnTo>
                    <a:pt x="58369" y="501116"/>
                  </a:lnTo>
                  <a:lnTo>
                    <a:pt x="60972" y="452944"/>
                  </a:lnTo>
                  <a:lnTo>
                    <a:pt x="68599" y="406258"/>
                  </a:lnTo>
                  <a:lnTo>
                    <a:pt x="80979" y="361330"/>
                  </a:lnTo>
                  <a:lnTo>
                    <a:pt x="97839" y="318432"/>
                  </a:lnTo>
                  <a:lnTo>
                    <a:pt x="118906" y="277836"/>
                  </a:lnTo>
                  <a:lnTo>
                    <a:pt x="143909" y="239814"/>
                  </a:lnTo>
                  <a:lnTo>
                    <a:pt x="172574" y="204639"/>
                  </a:lnTo>
                  <a:lnTo>
                    <a:pt x="204631" y="172583"/>
                  </a:lnTo>
                  <a:lnTo>
                    <a:pt x="239807" y="143918"/>
                  </a:lnTo>
                  <a:lnTo>
                    <a:pt x="277828" y="118916"/>
                  </a:lnTo>
                  <a:lnTo>
                    <a:pt x="318424" y="97849"/>
                  </a:lnTo>
                  <a:lnTo>
                    <a:pt x="361322" y="80990"/>
                  </a:lnTo>
                  <a:lnTo>
                    <a:pt x="406249" y="68611"/>
                  </a:lnTo>
                  <a:lnTo>
                    <a:pt x="452934" y="60984"/>
                  </a:lnTo>
                  <a:lnTo>
                    <a:pt x="501103" y="58381"/>
                  </a:lnTo>
                  <a:lnTo>
                    <a:pt x="735671" y="58381"/>
                  </a:lnTo>
                  <a:lnTo>
                    <a:pt x="696163" y="39395"/>
                  </a:lnTo>
                  <a:lnTo>
                    <a:pt x="649131" y="22213"/>
                  </a:lnTo>
                  <a:lnTo>
                    <a:pt x="600829" y="9896"/>
                  </a:lnTo>
                  <a:lnTo>
                    <a:pt x="551429" y="2480"/>
                  </a:lnTo>
                  <a:lnTo>
                    <a:pt x="501103" y="0"/>
                  </a:lnTo>
                  <a:close/>
                </a:path>
                <a:path extrusionOk="0" h="1002664" w="1002665">
                  <a:moveTo>
                    <a:pt x="735671" y="58381"/>
                  </a:moveTo>
                  <a:lnTo>
                    <a:pt x="501103" y="58381"/>
                  </a:lnTo>
                  <a:lnTo>
                    <a:pt x="549277" y="60984"/>
                  </a:lnTo>
                  <a:lnTo>
                    <a:pt x="595965" y="68611"/>
                  </a:lnTo>
                  <a:lnTo>
                    <a:pt x="640895" y="80990"/>
                  </a:lnTo>
                  <a:lnTo>
                    <a:pt x="683793" y="97849"/>
                  </a:lnTo>
                  <a:lnTo>
                    <a:pt x="724390" y="118916"/>
                  </a:lnTo>
                  <a:lnTo>
                    <a:pt x="762411" y="143918"/>
                  </a:lnTo>
                  <a:lnTo>
                    <a:pt x="797586" y="172583"/>
                  </a:lnTo>
                  <a:lnTo>
                    <a:pt x="829641" y="204639"/>
                  </a:lnTo>
                  <a:lnTo>
                    <a:pt x="858306" y="239814"/>
                  </a:lnTo>
                  <a:lnTo>
                    <a:pt x="883307" y="277836"/>
                  </a:lnTo>
                  <a:lnTo>
                    <a:pt x="904372" y="318432"/>
                  </a:lnTo>
                  <a:lnTo>
                    <a:pt x="921230" y="361330"/>
                  </a:lnTo>
                  <a:lnTo>
                    <a:pt x="933609" y="406258"/>
                  </a:lnTo>
                  <a:lnTo>
                    <a:pt x="941235" y="452944"/>
                  </a:lnTo>
                  <a:lnTo>
                    <a:pt x="943838" y="501116"/>
                  </a:lnTo>
                  <a:lnTo>
                    <a:pt x="941235" y="549290"/>
                  </a:lnTo>
                  <a:lnTo>
                    <a:pt x="933609" y="595978"/>
                  </a:lnTo>
                  <a:lnTo>
                    <a:pt x="921230" y="640907"/>
                  </a:lnTo>
                  <a:lnTo>
                    <a:pt x="904372" y="683806"/>
                  </a:lnTo>
                  <a:lnTo>
                    <a:pt x="883307" y="724402"/>
                  </a:lnTo>
                  <a:lnTo>
                    <a:pt x="858306" y="762424"/>
                  </a:lnTo>
                  <a:lnTo>
                    <a:pt x="829641" y="797598"/>
                  </a:lnTo>
                  <a:lnTo>
                    <a:pt x="797586" y="829654"/>
                  </a:lnTo>
                  <a:lnTo>
                    <a:pt x="762411" y="858318"/>
                  </a:lnTo>
                  <a:lnTo>
                    <a:pt x="724390" y="883319"/>
                  </a:lnTo>
                  <a:lnTo>
                    <a:pt x="683793" y="904385"/>
                  </a:lnTo>
                  <a:lnTo>
                    <a:pt x="640895" y="921243"/>
                  </a:lnTo>
                  <a:lnTo>
                    <a:pt x="595965" y="933622"/>
                  </a:lnTo>
                  <a:lnTo>
                    <a:pt x="549277" y="941248"/>
                  </a:lnTo>
                  <a:lnTo>
                    <a:pt x="501103" y="943851"/>
                  </a:lnTo>
                  <a:lnTo>
                    <a:pt x="735671" y="943851"/>
                  </a:lnTo>
                  <a:lnTo>
                    <a:pt x="780940" y="916939"/>
                  </a:lnTo>
                  <a:lnTo>
                    <a:pt x="819551" y="888099"/>
                  </a:lnTo>
                  <a:lnTo>
                    <a:pt x="855459" y="855459"/>
                  </a:lnTo>
                  <a:lnTo>
                    <a:pt x="888098" y="819554"/>
                  </a:lnTo>
                  <a:lnTo>
                    <a:pt x="916935" y="780948"/>
                  </a:lnTo>
                  <a:lnTo>
                    <a:pt x="941879" y="739780"/>
                  </a:lnTo>
                  <a:lnTo>
                    <a:pt x="962837" y="696188"/>
                  </a:lnTo>
                  <a:lnTo>
                    <a:pt x="980014" y="649149"/>
                  </a:lnTo>
                  <a:lnTo>
                    <a:pt x="992331" y="600843"/>
                  </a:lnTo>
                  <a:lnTo>
                    <a:pt x="999751" y="551441"/>
                  </a:lnTo>
                  <a:lnTo>
                    <a:pt x="1002233" y="501116"/>
                  </a:lnTo>
                  <a:lnTo>
                    <a:pt x="999751" y="450793"/>
                  </a:lnTo>
                  <a:lnTo>
                    <a:pt x="992331" y="401396"/>
                  </a:lnTo>
                  <a:lnTo>
                    <a:pt x="980014" y="353094"/>
                  </a:lnTo>
                  <a:lnTo>
                    <a:pt x="962837" y="306057"/>
                  </a:lnTo>
                  <a:lnTo>
                    <a:pt x="941879" y="262463"/>
                  </a:lnTo>
                  <a:lnTo>
                    <a:pt x="916935" y="221291"/>
                  </a:lnTo>
                  <a:lnTo>
                    <a:pt x="888098" y="182681"/>
                  </a:lnTo>
                  <a:lnTo>
                    <a:pt x="855459" y="146773"/>
                  </a:lnTo>
                  <a:lnTo>
                    <a:pt x="819551" y="114133"/>
                  </a:lnTo>
                  <a:lnTo>
                    <a:pt x="780940" y="85293"/>
                  </a:lnTo>
                  <a:lnTo>
                    <a:pt x="739764" y="60348"/>
                  </a:lnTo>
                  <a:lnTo>
                    <a:pt x="735671" y="58381"/>
                  </a:lnTo>
                  <a:close/>
                </a:path>
              </a:pathLst>
            </a:custGeom>
            <a:solidFill>
              <a:srgbClr val="FA380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7277328" y="2835630"/>
              <a:ext cx="891540" cy="1097279"/>
            </a:xfrm>
            <a:custGeom>
              <a:rect b="b" l="l" r="r" t="t"/>
              <a:pathLst>
                <a:path extrusionOk="0" h="1097279" w="891540">
                  <a:moveTo>
                    <a:pt x="467220" y="1075067"/>
                  </a:moveTo>
                  <a:lnTo>
                    <a:pt x="465518" y="1066660"/>
                  </a:lnTo>
                  <a:lnTo>
                    <a:pt x="460895" y="1059802"/>
                  </a:lnTo>
                  <a:lnTo>
                    <a:pt x="454037" y="1055166"/>
                  </a:lnTo>
                  <a:lnTo>
                    <a:pt x="445643" y="1053465"/>
                  </a:lnTo>
                  <a:lnTo>
                    <a:pt x="437210" y="1055166"/>
                  </a:lnTo>
                  <a:lnTo>
                    <a:pt x="430339" y="1059802"/>
                  </a:lnTo>
                  <a:lnTo>
                    <a:pt x="425704" y="1066660"/>
                  </a:lnTo>
                  <a:lnTo>
                    <a:pt x="424014" y="1075067"/>
                  </a:lnTo>
                  <a:lnTo>
                    <a:pt x="425704" y="1083475"/>
                  </a:lnTo>
                  <a:lnTo>
                    <a:pt x="430339" y="1090345"/>
                  </a:lnTo>
                  <a:lnTo>
                    <a:pt x="437210" y="1094968"/>
                  </a:lnTo>
                  <a:lnTo>
                    <a:pt x="445643" y="1096670"/>
                  </a:lnTo>
                  <a:lnTo>
                    <a:pt x="454037" y="1094968"/>
                  </a:lnTo>
                  <a:lnTo>
                    <a:pt x="460895" y="1090345"/>
                  </a:lnTo>
                  <a:lnTo>
                    <a:pt x="465518" y="1083475"/>
                  </a:lnTo>
                  <a:lnTo>
                    <a:pt x="467220" y="1075067"/>
                  </a:lnTo>
                  <a:close/>
                </a:path>
                <a:path extrusionOk="0" h="1097279" w="891540">
                  <a:moveTo>
                    <a:pt x="891311" y="445655"/>
                  </a:moveTo>
                  <a:lnTo>
                    <a:pt x="888695" y="397103"/>
                  </a:lnTo>
                  <a:lnTo>
                    <a:pt x="881024" y="350062"/>
                  </a:lnTo>
                  <a:lnTo>
                    <a:pt x="868591" y="304800"/>
                  </a:lnTo>
                  <a:lnTo>
                    <a:pt x="851636" y="261607"/>
                  </a:lnTo>
                  <a:lnTo>
                    <a:pt x="830453" y="220726"/>
                  </a:lnTo>
                  <a:lnTo>
                    <a:pt x="805319" y="182460"/>
                  </a:lnTo>
                  <a:lnTo>
                    <a:pt x="776490" y="147066"/>
                  </a:lnTo>
                  <a:lnTo>
                    <a:pt x="744232" y="114820"/>
                  </a:lnTo>
                  <a:lnTo>
                    <a:pt x="708837" y="85991"/>
                  </a:lnTo>
                  <a:lnTo>
                    <a:pt x="670572" y="60845"/>
                  </a:lnTo>
                  <a:lnTo>
                    <a:pt x="629704" y="39674"/>
                  </a:lnTo>
                  <a:lnTo>
                    <a:pt x="586498" y="22720"/>
                  </a:lnTo>
                  <a:lnTo>
                    <a:pt x="541248" y="10287"/>
                  </a:lnTo>
                  <a:lnTo>
                    <a:pt x="494195" y="2616"/>
                  </a:lnTo>
                  <a:lnTo>
                    <a:pt x="445643" y="0"/>
                  </a:lnTo>
                  <a:lnTo>
                    <a:pt x="397078" y="2616"/>
                  </a:lnTo>
                  <a:lnTo>
                    <a:pt x="350037" y="10287"/>
                  </a:lnTo>
                  <a:lnTo>
                    <a:pt x="304787" y="22720"/>
                  </a:lnTo>
                  <a:lnTo>
                    <a:pt x="261581" y="39674"/>
                  </a:lnTo>
                  <a:lnTo>
                    <a:pt x="220713" y="60845"/>
                  </a:lnTo>
                  <a:lnTo>
                    <a:pt x="182448" y="85991"/>
                  </a:lnTo>
                  <a:lnTo>
                    <a:pt x="147053" y="114820"/>
                  </a:lnTo>
                  <a:lnTo>
                    <a:pt x="114808" y="147066"/>
                  </a:lnTo>
                  <a:lnTo>
                    <a:pt x="85979" y="182460"/>
                  </a:lnTo>
                  <a:lnTo>
                    <a:pt x="60833" y="220726"/>
                  </a:lnTo>
                  <a:lnTo>
                    <a:pt x="39662" y="261607"/>
                  </a:lnTo>
                  <a:lnTo>
                    <a:pt x="22707" y="304800"/>
                  </a:lnTo>
                  <a:lnTo>
                    <a:pt x="10274" y="350062"/>
                  </a:lnTo>
                  <a:lnTo>
                    <a:pt x="2603" y="397103"/>
                  </a:lnTo>
                  <a:lnTo>
                    <a:pt x="0" y="445655"/>
                  </a:lnTo>
                  <a:lnTo>
                    <a:pt x="2603" y="494220"/>
                  </a:lnTo>
                  <a:lnTo>
                    <a:pt x="10274" y="541261"/>
                  </a:lnTo>
                  <a:lnTo>
                    <a:pt x="22707" y="586524"/>
                  </a:lnTo>
                  <a:lnTo>
                    <a:pt x="39662" y="629716"/>
                  </a:lnTo>
                  <a:lnTo>
                    <a:pt x="60833" y="670585"/>
                  </a:lnTo>
                  <a:lnTo>
                    <a:pt x="85979" y="708863"/>
                  </a:lnTo>
                  <a:lnTo>
                    <a:pt x="114808" y="744258"/>
                  </a:lnTo>
                  <a:lnTo>
                    <a:pt x="147053" y="776503"/>
                  </a:lnTo>
                  <a:lnTo>
                    <a:pt x="182448" y="805332"/>
                  </a:lnTo>
                  <a:lnTo>
                    <a:pt x="220713" y="830465"/>
                  </a:lnTo>
                  <a:lnTo>
                    <a:pt x="261581" y="851649"/>
                  </a:lnTo>
                  <a:lnTo>
                    <a:pt x="304787" y="868603"/>
                  </a:lnTo>
                  <a:lnTo>
                    <a:pt x="350037" y="881037"/>
                  </a:lnTo>
                  <a:lnTo>
                    <a:pt x="397078" y="888707"/>
                  </a:lnTo>
                  <a:lnTo>
                    <a:pt x="445643" y="891311"/>
                  </a:lnTo>
                  <a:lnTo>
                    <a:pt x="494195" y="888707"/>
                  </a:lnTo>
                  <a:lnTo>
                    <a:pt x="541248" y="881037"/>
                  </a:lnTo>
                  <a:lnTo>
                    <a:pt x="586498" y="868603"/>
                  </a:lnTo>
                  <a:lnTo>
                    <a:pt x="629704" y="851649"/>
                  </a:lnTo>
                  <a:lnTo>
                    <a:pt x="670572" y="830465"/>
                  </a:lnTo>
                  <a:lnTo>
                    <a:pt x="708837" y="805332"/>
                  </a:lnTo>
                  <a:lnTo>
                    <a:pt x="744232" y="776503"/>
                  </a:lnTo>
                  <a:lnTo>
                    <a:pt x="776490" y="744258"/>
                  </a:lnTo>
                  <a:lnTo>
                    <a:pt x="805319" y="708863"/>
                  </a:lnTo>
                  <a:lnTo>
                    <a:pt x="830453" y="670585"/>
                  </a:lnTo>
                  <a:lnTo>
                    <a:pt x="851636" y="629716"/>
                  </a:lnTo>
                  <a:lnTo>
                    <a:pt x="868591" y="586524"/>
                  </a:lnTo>
                  <a:lnTo>
                    <a:pt x="881024" y="541261"/>
                  </a:lnTo>
                  <a:lnTo>
                    <a:pt x="888695" y="494220"/>
                  </a:lnTo>
                  <a:lnTo>
                    <a:pt x="891311" y="4456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5166994" y="3772716"/>
              <a:ext cx="68579" cy="173354"/>
            </a:xfrm>
            <a:custGeom>
              <a:rect b="b" l="l" r="r" t="t"/>
              <a:pathLst>
                <a:path extrusionOk="0" h="173354" w="68579">
                  <a:moveTo>
                    <a:pt x="57518" y="0"/>
                  </a:moveTo>
                  <a:lnTo>
                    <a:pt x="8991" y="0"/>
                  </a:lnTo>
                  <a:lnTo>
                    <a:pt x="18694" y="108813"/>
                  </a:lnTo>
                  <a:lnTo>
                    <a:pt x="11085" y="114071"/>
                  </a:lnTo>
                  <a:lnTo>
                    <a:pt x="5180" y="121151"/>
                  </a:lnTo>
                  <a:lnTo>
                    <a:pt x="1358" y="129669"/>
                  </a:lnTo>
                  <a:lnTo>
                    <a:pt x="0" y="139242"/>
                  </a:lnTo>
                  <a:lnTo>
                    <a:pt x="2681" y="152518"/>
                  </a:lnTo>
                  <a:lnTo>
                    <a:pt x="9991" y="163361"/>
                  </a:lnTo>
                  <a:lnTo>
                    <a:pt x="20831" y="170673"/>
                  </a:lnTo>
                  <a:lnTo>
                    <a:pt x="34099" y="173354"/>
                  </a:lnTo>
                  <a:lnTo>
                    <a:pt x="47384" y="170673"/>
                  </a:lnTo>
                  <a:lnTo>
                    <a:pt x="58235" y="163361"/>
                  </a:lnTo>
                  <a:lnTo>
                    <a:pt x="65553" y="152518"/>
                  </a:lnTo>
                  <a:lnTo>
                    <a:pt x="68237" y="139242"/>
                  </a:lnTo>
                  <a:lnTo>
                    <a:pt x="66742" y="129227"/>
                  </a:lnTo>
                  <a:lnTo>
                    <a:pt x="62555" y="120391"/>
                  </a:lnTo>
                  <a:lnTo>
                    <a:pt x="56123" y="113177"/>
                  </a:lnTo>
                  <a:lnTo>
                    <a:pt x="47891" y="108026"/>
                  </a:lnTo>
                  <a:lnTo>
                    <a:pt x="57518" y="0"/>
                  </a:lnTo>
                  <a:close/>
                </a:path>
              </a:pathLst>
            </a:custGeom>
            <a:solidFill>
              <a:srgbClr val="8565A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4717918" y="2831985"/>
              <a:ext cx="1027200" cy="101580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4699876" y="2780169"/>
              <a:ext cx="1002664" cy="1067435"/>
            </a:xfrm>
            <a:custGeom>
              <a:rect b="b" l="l" r="r" t="t"/>
              <a:pathLst>
                <a:path extrusionOk="0" h="1067435" w="1002664">
                  <a:moveTo>
                    <a:pt x="1002233" y="501116"/>
                  </a:moveTo>
                  <a:lnTo>
                    <a:pt x="999744" y="450799"/>
                  </a:lnTo>
                  <a:lnTo>
                    <a:pt x="992339" y="401396"/>
                  </a:lnTo>
                  <a:lnTo>
                    <a:pt x="980020" y="353098"/>
                  </a:lnTo>
                  <a:lnTo>
                    <a:pt x="962837" y="306057"/>
                  </a:lnTo>
                  <a:lnTo>
                    <a:pt x="943864" y="266598"/>
                  </a:lnTo>
                  <a:lnTo>
                    <a:pt x="943864" y="501116"/>
                  </a:lnTo>
                  <a:lnTo>
                    <a:pt x="941260" y="549300"/>
                  </a:lnTo>
                  <a:lnTo>
                    <a:pt x="933627" y="595985"/>
                  </a:lnTo>
                  <a:lnTo>
                    <a:pt x="921245" y="640918"/>
                  </a:lnTo>
                  <a:lnTo>
                    <a:pt x="904392" y="683818"/>
                  </a:lnTo>
                  <a:lnTo>
                    <a:pt x="883323" y="724408"/>
                  </a:lnTo>
                  <a:lnTo>
                    <a:pt x="858329" y="762431"/>
                  </a:lnTo>
                  <a:lnTo>
                    <a:pt x="829665" y="797610"/>
                  </a:lnTo>
                  <a:lnTo>
                    <a:pt x="797610" y="829665"/>
                  </a:lnTo>
                  <a:lnTo>
                    <a:pt x="762431" y="858329"/>
                  </a:lnTo>
                  <a:lnTo>
                    <a:pt x="724408" y="883323"/>
                  </a:lnTo>
                  <a:lnTo>
                    <a:pt x="683818" y="904392"/>
                  </a:lnTo>
                  <a:lnTo>
                    <a:pt x="640918" y="921245"/>
                  </a:lnTo>
                  <a:lnTo>
                    <a:pt x="595985" y="933627"/>
                  </a:lnTo>
                  <a:lnTo>
                    <a:pt x="549300" y="941260"/>
                  </a:lnTo>
                  <a:lnTo>
                    <a:pt x="501129" y="943851"/>
                  </a:lnTo>
                  <a:lnTo>
                    <a:pt x="452945" y="941260"/>
                  </a:lnTo>
                  <a:lnTo>
                    <a:pt x="406260" y="933627"/>
                  </a:lnTo>
                  <a:lnTo>
                    <a:pt x="361327" y="921245"/>
                  </a:lnTo>
                  <a:lnTo>
                    <a:pt x="318427" y="904392"/>
                  </a:lnTo>
                  <a:lnTo>
                    <a:pt x="277837" y="883323"/>
                  </a:lnTo>
                  <a:lnTo>
                    <a:pt x="239814" y="858329"/>
                  </a:lnTo>
                  <a:lnTo>
                    <a:pt x="204635" y="829665"/>
                  </a:lnTo>
                  <a:lnTo>
                    <a:pt x="172580" y="797610"/>
                  </a:lnTo>
                  <a:lnTo>
                    <a:pt x="143916" y="762431"/>
                  </a:lnTo>
                  <a:lnTo>
                    <a:pt x="118922" y="724408"/>
                  </a:lnTo>
                  <a:lnTo>
                    <a:pt x="97853" y="683818"/>
                  </a:lnTo>
                  <a:lnTo>
                    <a:pt x="81000" y="640918"/>
                  </a:lnTo>
                  <a:lnTo>
                    <a:pt x="68618" y="595985"/>
                  </a:lnTo>
                  <a:lnTo>
                    <a:pt x="60985" y="549300"/>
                  </a:lnTo>
                  <a:lnTo>
                    <a:pt x="58394" y="501116"/>
                  </a:lnTo>
                  <a:lnTo>
                    <a:pt x="60985" y="452945"/>
                  </a:lnTo>
                  <a:lnTo>
                    <a:pt x="68618" y="406260"/>
                  </a:lnTo>
                  <a:lnTo>
                    <a:pt x="81000" y="361340"/>
                  </a:lnTo>
                  <a:lnTo>
                    <a:pt x="97853" y="318439"/>
                  </a:lnTo>
                  <a:lnTo>
                    <a:pt x="118922" y="277837"/>
                  </a:lnTo>
                  <a:lnTo>
                    <a:pt x="143916" y="239826"/>
                  </a:lnTo>
                  <a:lnTo>
                    <a:pt x="172580" y="204647"/>
                  </a:lnTo>
                  <a:lnTo>
                    <a:pt x="204635" y="172593"/>
                  </a:lnTo>
                  <a:lnTo>
                    <a:pt x="239814" y="143929"/>
                  </a:lnTo>
                  <a:lnTo>
                    <a:pt x="277837" y="118922"/>
                  </a:lnTo>
                  <a:lnTo>
                    <a:pt x="318427" y="97853"/>
                  </a:lnTo>
                  <a:lnTo>
                    <a:pt x="361327" y="81000"/>
                  </a:lnTo>
                  <a:lnTo>
                    <a:pt x="406260" y="68618"/>
                  </a:lnTo>
                  <a:lnTo>
                    <a:pt x="452945" y="60985"/>
                  </a:lnTo>
                  <a:lnTo>
                    <a:pt x="501129" y="58381"/>
                  </a:lnTo>
                  <a:lnTo>
                    <a:pt x="549300" y="60985"/>
                  </a:lnTo>
                  <a:lnTo>
                    <a:pt x="595985" y="68618"/>
                  </a:lnTo>
                  <a:lnTo>
                    <a:pt x="640918" y="81000"/>
                  </a:lnTo>
                  <a:lnTo>
                    <a:pt x="683818" y="97853"/>
                  </a:lnTo>
                  <a:lnTo>
                    <a:pt x="724408" y="118922"/>
                  </a:lnTo>
                  <a:lnTo>
                    <a:pt x="762431" y="143929"/>
                  </a:lnTo>
                  <a:lnTo>
                    <a:pt x="797610" y="172593"/>
                  </a:lnTo>
                  <a:lnTo>
                    <a:pt x="829665" y="204647"/>
                  </a:lnTo>
                  <a:lnTo>
                    <a:pt x="858329" y="239826"/>
                  </a:lnTo>
                  <a:lnTo>
                    <a:pt x="883323" y="277837"/>
                  </a:lnTo>
                  <a:lnTo>
                    <a:pt x="904392" y="318439"/>
                  </a:lnTo>
                  <a:lnTo>
                    <a:pt x="921245" y="361340"/>
                  </a:lnTo>
                  <a:lnTo>
                    <a:pt x="933627" y="406260"/>
                  </a:lnTo>
                  <a:lnTo>
                    <a:pt x="941260" y="452945"/>
                  </a:lnTo>
                  <a:lnTo>
                    <a:pt x="943864" y="501116"/>
                  </a:lnTo>
                  <a:lnTo>
                    <a:pt x="943864" y="266598"/>
                  </a:lnTo>
                  <a:lnTo>
                    <a:pt x="916940" y="221297"/>
                  </a:lnTo>
                  <a:lnTo>
                    <a:pt x="888098" y="182689"/>
                  </a:lnTo>
                  <a:lnTo>
                    <a:pt x="855459" y="146773"/>
                  </a:lnTo>
                  <a:lnTo>
                    <a:pt x="819543" y="114134"/>
                  </a:lnTo>
                  <a:lnTo>
                    <a:pt x="780948" y="85293"/>
                  </a:lnTo>
                  <a:lnTo>
                    <a:pt x="739775" y="60350"/>
                  </a:lnTo>
                  <a:lnTo>
                    <a:pt x="696188" y="39395"/>
                  </a:lnTo>
                  <a:lnTo>
                    <a:pt x="649147" y="22225"/>
                  </a:lnTo>
                  <a:lnTo>
                    <a:pt x="600849" y="9906"/>
                  </a:lnTo>
                  <a:lnTo>
                    <a:pt x="551446" y="2489"/>
                  </a:lnTo>
                  <a:lnTo>
                    <a:pt x="501129" y="0"/>
                  </a:lnTo>
                  <a:lnTo>
                    <a:pt x="450799" y="2489"/>
                  </a:lnTo>
                  <a:lnTo>
                    <a:pt x="401396" y="9906"/>
                  </a:lnTo>
                  <a:lnTo>
                    <a:pt x="353098" y="22225"/>
                  </a:lnTo>
                  <a:lnTo>
                    <a:pt x="306070" y="39395"/>
                  </a:lnTo>
                  <a:lnTo>
                    <a:pt x="262458" y="60350"/>
                  </a:lnTo>
                  <a:lnTo>
                    <a:pt x="221284" y="85293"/>
                  </a:lnTo>
                  <a:lnTo>
                    <a:pt x="182689" y="114134"/>
                  </a:lnTo>
                  <a:lnTo>
                    <a:pt x="146799" y="146773"/>
                  </a:lnTo>
                  <a:lnTo>
                    <a:pt x="114147" y="182689"/>
                  </a:lnTo>
                  <a:lnTo>
                    <a:pt x="85305" y="221297"/>
                  </a:lnTo>
                  <a:lnTo>
                    <a:pt x="60363" y="262470"/>
                  </a:lnTo>
                  <a:lnTo>
                    <a:pt x="39420" y="306057"/>
                  </a:lnTo>
                  <a:lnTo>
                    <a:pt x="22225" y="353098"/>
                  </a:lnTo>
                  <a:lnTo>
                    <a:pt x="9893" y="401396"/>
                  </a:lnTo>
                  <a:lnTo>
                    <a:pt x="2476" y="450799"/>
                  </a:lnTo>
                  <a:lnTo>
                    <a:pt x="0" y="501116"/>
                  </a:lnTo>
                  <a:lnTo>
                    <a:pt x="2476" y="551446"/>
                  </a:lnTo>
                  <a:lnTo>
                    <a:pt x="9893" y="600849"/>
                  </a:lnTo>
                  <a:lnTo>
                    <a:pt x="22225" y="649160"/>
                  </a:lnTo>
                  <a:lnTo>
                    <a:pt x="39420" y="696188"/>
                  </a:lnTo>
                  <a:lnTo>
                    <a:pt x="60363" y="739787"/>
                  </a:lnTo>
                  <a:lnTo>
                    <a:pt x="85305" y="780948"/>
                  </a:lnTo>
                  <a:lnTo>
                    <a:pt x="114147" y="819556"/>
                  </a:lnTo>
                  <a:lnTo>
                    <a:pt x="146799" y="855459"/>
                  </a:lnTo>
                  <a:lnTo>
                    <a:pt x="182689" y="888111"/>
                  </a:lnTo>
                  <a:lnTo>
                    <a:pt x="221284" y="916940"/>
                  </a:lnTo>
                  <a:lnTo>
                    <a:pt x="262458" y="941895"/>
                  </a:lnTo>
                  <a:lnTo>
                    <a:pt x="306070" y="962837"/>
                  </a:lnTo>
                  <a:lnTo>
                    <a:pt x="353098" y="980020"/>
                  </a:lnTo>
                  <a:lnTo>
                    <a:pt x="401396" y="992339"/>
                  </a:lnTo>
                  <a:lnTo>
                    <a:pt x="450799" y="999756"/>
                  </a:lnTo>
                  <a:lnTo>
                    <a:pt x="476872" y="1001052"/>
                  </a:lnTo>
                  <a:lnTo>
                    <a:pt x="482574" y="1064996"/>
                  </a:lnTo>
                  <a:lnTo>
                    <a:pt x="500303" y="1066495"/>
                  </a:lnTo>
                  <a:lnTo>
                    <a:pt x="517969" y="1067371"/>
                  </a:lnTo>
                  <a:lnTo>
                    <a:pt x="523862" y="1001115"/>
                  </a:lnTo>
                  <a:lnTo>
                    <a:pt x="551446" y="999756"/>
                  </a:lnTo>
                  <a:lnTo>
                    <a:pt x="600849" y="992339"/>
                  </a:lnTo>
                  <a:lnTo>
                    <a:pt x="649147" y="980020"/>
                  </a:lnTo>
                  <a:lnTo>
                    <a:pt x="696188" y="962837"/>
                  </a:lnTo>
                  <a:lnTo>
                    <a:pt x="735685" y="943851"/>
                  </a:lnTo>
                  <a:lnTo>
                    <a:pt x="739775" y="941895"/>
                  </a:lnTo>
                  <a:lnTo>
                    <a:pt x="780948" y="916940"/>
                  </a:lnTo>
                  <a:lnTo>
                    <a:pt x="819543" y="888111"/>
                  </a:lnTo>
                  <a:lnTo>
                    <a:pt x="855459" y="855459"/>
                  </a:lnTo>
                  <a:lnTo>
                    <a:pt x="888098" y="819556"/>
                  </a:lnTo>
                  <a:lnTo>
                    <a:pt x="916940" y="780948"/>
                  </a:lnTo>
                  <a:lnTo>
                    <a:pt x="941882" y="739787"/>
                  </a:lnTo>
                  <a:lnTo>
                    <a:pt x="962837" y="696188"/>
                  </a:lnTo>
                  <a:lnTo>
                    <a:pt x="980020" y="649160"/>
                  </a:lnTo>
                  <a:lnTo>
                    <a:pt x="992339" y="600849"/>
                  </a:lnTo>
                  <a:lnTo>
                    <a:pt x="999744" y="551446"/>
                  </a:lnTo>
                  <a:lnTo>
                    <a:pt x="1002233" y="501116"/>
                  </a:lnTo>
                  <a:close/>
                </a:path>
              </a:pathLst>
            </a:custGeom>
            <a:solidFill>
              <a:srgbClr val="8565A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4755324" y="2835630"/>
              <a:ext cx="891539" cy="1099185"/>
            </a:xfrm>
            <a:custGeom>
              <a:rect b="b" l="l" r="r" t="t"/>
              <a:pathLst>
                <a:path extrusionOk="0" h="1099185" w="891539">
                  <a:moveTo>
                    <a:pt x="467283" y="1077531"/>
                  </a:moveTo>
                  <a:lnTo>
                    <a:pt x="465582" y="1069124"/>
                  </a:lnTo>
                  <a:lnTo>
                    <a:pt x="460946" y="1062253"/>
                  </a:lnTo>
                  <a:lnTo>
                    <a:pt x="454075" y="1057630"/>
                  </a:lnTo>
                  <a:lnTo>
                    <a:pt x="445681" y="1055928"/>
                  </a:lnTo>
                  <a:lnTo>
                    <a:pt x="437261" y="1057630"/>
                  </a:lnTo>
                  <a:lnTo>
                    <a:pt x="430403" y="1062253"/>
                  </a:lnTo>
                  <a:lnTo>
                    <a:pt x="425767" y="1069124"/>
                  </a:lnTo>
                  <a:lnTo>
                    <a:pt x="424078" y="1077531"/>
                  </a:lnTo>
                  <a:lnTo>
                    <a:pt x="425767" y="1085938"/>
                  </a:lnTo>
                  <a:lnTo>
                    <a:pt x="430403" y="1092809"/>
                  </a:lnTo>
                  <a:lnTo>
                    <a:pt x="437261" y="1097432"/>
                  </a:lnTo>
                  <a:lnTo>
                    <a:pt x="445681" y="1099134"/>
                  </a:lnTo>
                  <a:lnTo>
                    <a:pt x="454075" y="1097432"/>
                  </a:lnTo>
                  <a:lnTo>
                    <a:pt x="460946" y="1092809"/>
                  </a:lnTo>
                  <a:lnTo>
                    <a:pt x="465582" y="1085938"/>
                  </a:lnTo>
                  <a:lnTo>
                    <a:pt x="467283" y="1077531"/>
                  </a:lnTo>
                  <a:close/>
                </a:path>
                <a:path extrusionOk="0" h="1099185" w="891539">
                  <a:moveTo>
                    <a:pt x="891336" y="445655"/>
                  </a:moveTo>
                  <a:lnTo>
                    <a:pt x="888720" y="397103"/>
                  </a:lnTo>
                  <a:lnTo>
                    <a:pt x="881049" y="350062"/>
                  </a:lnTo>
                  <a:lnTo>
                    <a:pt x="868603" y="304800"/>
                  </a:lnTo>
                  <a:lnTo>
                    <a:pt x="851662" y="261607"/>
                  </a:lnTo>
                  <a:lnTo>
                    <a:pt x="830478" y="220726"/>
                  </a:lnTo>
                  <a:lnTo>
                    <a:pt x="805332" y="182460"/>
                  </a:lnTo>
                  <a:lnTo>
                    <a:pt x="776503" y="147066"/>
                  </a:lnTo>
                  <a:lnTo>
                    <a:pt x="744258" y="114820"/>
                  </a:lnTo>
                  <a:lnTo>
                    <a:pt x="708863" y="85991"/>
                  </a:lnTo>
                  <a:lnTo>
                    <a:pt x="670585" y="60845"/>
                  </a:lnTo>
                  <a:lnTo>
                    <a:pt x="629716" y="39674"/>
                  </a:lnTo>
                  <a:lnTo>
                    <a:pt x="586524" y="22720"/>
                  </a:lnTo>
                  <a:lnTo>
                    <a:pt x="541261" y="10287"/>
                  </a:lnTo>
                  <a:lnTo>
                    <a:pt x="494220" y="2616"/>
                  </a:lnTo>
                  <a:lnTo>
                    <a:pt x="445668" y="0"/>
                  </a:lnTo>
                  <a:lnTo>
                    <a:pt x="397103" y="2616"/>
                  </a:lnTo>
                  <a:lnTo>
                    <a:pt x="350050" y="10287"/>
                  </a:lnTo>
                  <a:lnTo>
                    <a:pt x="304800" y="22720"/>
                  </a:lnTo>
                  <a:lnTo>
                    <a:pt x="261594" y="39674"/>
                  </a:lnTo>
                  <a:lnTo>
                    <a:pt x="220726" y="60845"/>
                  </a:lnTo>
                  <a:lnTo>
                    <a:pt x="182460" y="85991"/>
                  </a:lnTo>
                  <a:lnTo>
                    <a:pt x="147066" y="114820"/>
                  </a:lnTo>
                  <a:lnTo>
                    <a:pt x="114808" y="147066"/>
                  </a:lnTo>
                  <a:lnTo>
                    <a:pt x="85979" y="182460"/>
                  </a:lnTo>
                  <a:lnTo>
                    <a:pt x="60845" y="220726"/>
                  </a:lnTo>
                  <a:lnTo>
                    <a:pt x="39662" y="261607"/>
                  </a:lnTo>
                  <a:lnTo>
                    <a:pt x="22707" y="304800"/>
                  </a:lnTo>
                  <a:lnTo>
                    <a:pt x="10274" y="350062"/>
                  </a:lnTo>
                  <a:lnTo>
                    <a:pt x="2603" y="397103"/>
                  </a:lnTo>
                  <a:lnTo>
                    <a:pt x="0" y="445655"/>
                  </a:lnTo>
                  <a:lnTo>
                    <a:pt x="2603" y="494220"/>
                  </a:lnTo>
                  <a:lnTo>
                    <a:pt x="10274" y="541261"/>
                  </a:lnTo>
                  <a:lnTo>
                    <a:pt x="22707" y="586524"/>
                  </a:lnTo>
                  <a:lnTo>
                    <a:pt x="39662" y="629716"/>
                  </a:lnTo>
                  <a:lnTo>
                    <a:pt x="60845" y="670585"/>
                  </a:lnTo>
                  <a:lnTo>
                    <a:pt x="85979" y="708863"/>
                  </a:lnTo>
                  <a:lnTo>
                    <a:pt x="114808" y="744258"/>
                  </a:lnTo>
                  <a:lnTo>
                    <a:pt x="147066" y="776503"/>
                  </a:lnTo>
                  <a:lnTo>
                    <a:pt x="182460" y="805332"/>
                  </a:lnTo>
                  <a:lnTo>
                    <a:pt x="220726" y="830465"/>
                  </a:lnTo>
                  <a:lnTo>
                    <a:pt x="261594" y="851649"/>
                  </a:lnTo>
                  <a:lnTo>
                    <a:pt x="304800" y="868603"/>
                  </a:lnTo>
                  <a:lnTo>
                    <a:pt x="350050" y="881037"/>
                  </a:lnTo>
                  <a:lnTo>
                    <a:pt x="397103" y="888707"/>
                  </a:lnTo>
                  <a:lnTo>
                    <a:pt x="445668" y="891311"/>
                  </a:lnTo>
                  <a:lnTo>
                    <a:pt x="494220" y="888707"/>
                  </a:lnTo>
                  <a:lnTo>
                    <a:pt x="541261" y="881037"/>
                  </a:lnTo>
                  <a:lnTo>
                    <a:pt x="586524" y="868603"/>
                  </a:lnTo>
                  <a:lnTo>
                    <a:pt x="629716" y="851649"/>
                  </a:lnTo>
                  <a:lnTo>
                    <a:pt x="670585" y="830465"/>
                  </a:lnTo>
                  <a:lnTo>
                    <a:pt x="708863" y="805332"/>
                  </a:lnTo>
                  <a:lnTo>
                    <a:pt x="744258" y="776503"/>
                  </a:lnTo>
                  <a:lnTo>
                    <a:pt x="776503" y="744258"/>
                  </a:lnTo>
                  <a:lnTo>
                    <a:pt x="805332" y="708863"/>
                  </a:lnTo>
                  <a:lnTo>
                    <a:pt x="830478" y="670585"/>
                  </a:lnTo>
                  <a:lnTo>
                    <a:pt x="851662" y="629716"/>
                  </a:lnTo>
                  <a:lnTo>
                    <a:pt x="868603" y="586524"/>
                  </a:lnTo>
                  <a:lnTo>
                    <a:pt x="881049" y="541261"/>
                  </a:lnTo>
                  <a:lnTo>
                    <a:pt x="888720" y="494220"/>
                  </a:lnTo>
                  <a:lnTo>
                    <a:pt x="891336" y="4456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3903814" y="2620391"/>
              <a:ext cx="68100" cy="175500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3456934" y="2831985"/>
              <a:ext cx="1027200" cy="1015800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3438893" y="2780169"/>
              <a:ext cx="1002664" cy="1002664"/>
            </a:xfrm>
            <a:custGeom>
              <a:rect b="b" l="l" r="r" t="t"/>
              <a:pathLst>
                <a:path extrusionOk="0" h="1002664" w="1002664">
                  <a:moveTo>
                    <a:pt x="501116" y="0"/>
                  </a:moveTo>
                  <a:lnTo>
                    <a:pt x="450793" y="2480"/>
                  </a:lnTo>
                  <a:lnTo>
                    <a:pt x="401396" y="9896"/>
                  </a:lnTo>
                  <a:lnTo>
                    <a:pt x="353094" y="22213"/>
                  </a:lnTo>
                  <a:lnTo>
                    <a:pt x="306057" y="39395"/>
                  </a:lnTo>
                  <a:lnTo>
                    <a:pt x="262463" y="60348"/>
                  </a:lnTo>
                  <a:lnTo>
                    <a:pt x="221292" y="85293"/>
                  </a:lnTo>
                  <a:lnTo>
                    <a:pt x="182686" y="114133"/>
                  </a:lnTo>
                  <a:lnTo>
                    <a:pt x="146786" y="146773"/>
                  </a:lnTo>
                  <a:lnTo>
                    <a:pt x="114138" y="182681"/>
                  </a:lnTo>
                  <a:lnTo>
                    <a:pt x="85294" y="221291"/>
                  </a:lnTo>
                  <a:lnTo>
                    <a:pt x="60349" y="262463"/>
                  </a:lnTo>
                  <a:lnTo>
                    <a:pt x="39395" y="306057"/>
                  </a:lnTo>
                  <a:lnTo>
                    <a:pt x="22213" y="353094"/>
                  </a:lnTo>
                  <a:lnTo>
                    <a:pt x="9896" y="401396"/>
                  </a:lnTo>
                  <a:lnTo>
                    <a:pt x="2480" y="450793"/>
                  </a:lnTo>
                  <a:lnTo>
                    <a:pt x="0" y="501116"/>
                  </a:lnTo>
                  <a:lnTo>
                    <a:pt x="2480" y="551441"/>
                  </a:lnTo>
                  <a:lnTo>
                    <a:pt x="9896" y="600843"/>
                  </a:lnTo>
                  <a:lnTo>
                    <a:pt x="22213" y="649149"/>
                  </a:lnTo>
                  <a:lnTo>
                    <a:pt x="39395" y="696188"/>
                  </a:lnTo>
                  <a:lnTo>
                    <a:pt x="60349" y="739780"/>
                  </a:lnTo>
                  <a:lnTo>
                    <a:pt x="85294" y="780948"/>
                  </a:lnTo>
                  <a:lnTo>
                    <a:pt x="114138" y="819554"/>
                  </a:lnTo>
                  <a:lnTo>
                    <a:pt x="146786" y="855459"/>
                  </a:lnTo>
                  <a:lnTo>
                    <a:pt x="182686" y="888099"/>
                  </a:lnTo>
                  <a:lnTo>
                    <a:pt x="221292" y="916939"/>
                  </a:lnTo>
                  <a:lnTo>
                    <a:pt x="262463" y="941884"/>
                  </a:lnTo>
                  <a:lnTo>
                    <a:pt x="306057" y="962837"/>
                  </a:lnTo>
                  <a:lnTo>
                    <a:pt x="353094" y="980019"/>
                  </a:lnTo>
                  <a:lnTo>
                    <a:pt x="401396" y="992336"/>
                  </a:lnTo>
                  <a:lnTo>
                    <a:pt x="450793" y="999753"/>
                  </a:lnTo>
                  <a:lnTo>
                    <a:pt x="501116" y="1002233"/>
                  </a:lnTo>
                  <a:lnTo>
                    <a:pt x="551441" y="999753"/>
                  </a:lnTo>
                  <a:lnTo>
                    <a:pt x="600843" y="992336"/>
                  </a:lnTo>
                  <a:lnTo>
                    <a:pt x="649149" y="980019"/>
                  </a:lnTo>
                  <a:lnTo>
                    <a:pt x="696188" y="962837"/>
                  </a:lnTo>
                  <a:lnTo>
                    <a:pt x="735688" y="943851"/>
                  </a:lnTo>
                  <a:lnTo>
                    <a:pt x="501116" y="943851"/>
                  </a:lnTo>
                  <a:lnTo>
                    <a:pt x="452944" y="941248"/>
                  </a:lnTo>
                  <a:lnTo>
                    <a:pt x="406258" y="933622"/>
                  </a:lnTo>
                  <a:lnTo>
                    <a:pt x="361330" y="921243"/>
                  </a:lnTo>
                  <a:lnTo>
                    <a:pt x="318432" y="904385"/>
                  </a:lnTo>
                  <a:lnTo>
                    <a:pt x="277836" y="883319"/>
                  </a:lnTo>
                  <a:lnTo>
                    <a:pt x="239814" y="858318"/>
                  </a:lnTo>
                  <a:lnTo>
                    <a:pt x="204639" y="829654"/>
                  </a:lnTo>
                  <a:lnTo>
                    <a:pt x="172583" y="797598"/>
                  </a:lnTo>
                  <a:lnTo>
                    <a:pt x="143918" y="762424"/>
                  </a:lnTo>
                  <a:lnTo>
                    <a:pt x="118916" y="724402"/>
                  </a:lnTo>
                  <a:lnTo>
                    <a:pt x="97849" y="683806"/>
                  </a:lnTo>
                  <a:lnTo>
                    <a:pt x="80990" y="640907"/>
                  </a:lnTo>
                  <a:lnTo>
                    <a:pt x="68611" y="595978"/>
                  </a:lnTo>
                  <a:lnTo>
                    <a:pt x="60984" y="549290"/>
                  </a:lnTo>
                  <a:lnTo>
                    <a:pt x="58381" y="501116"/>
                  </a:lnTo>
                  <a:lnTo>
                    <a:pt x="60984" y="452944"/>
                  </a:lnTo>
                  <a:lnTo>
                    <a:pt x="68611" y="406258"/>
                  </a:lnTo>
                  <a:lnTo>
                    <a:pt x="80990" y="361330"/>
                  </a:lnTo>
                  <a:lnTo>
                    <a:pt x="97849" y="318432"/>
                  </a:lnTo>
                  <a:lnTo>
                    <a:pt x="118916" y="277836"/>
                  </a:lnTo>
                  <a:lnTo>
                    <a:pt x="143918" y="239814"/>
                  </a:lnTo>
                  <a:lnTo>
                    <a:pt x="172583" y="204639"/>
                  </a:lnTo>
                  <a:lnTo>
                    <a:pt x="204639" y="172583"/>
                  </a:lnTo>
                  <a:lnTo>
                    <a:pt x="239814" y="143918"/>
                  </a:lnTo>
                  <a:lnTo>
                    <a:pt x="277836" y="118916"/>
                  </a:lnTo>
                  <a:lnTo>
                    <a:pt x="318432" y="97849"/>
                  </a:lnTo>
                  <a:lnTo>
                    <a:pt x="361330" y="80990"/>
                  </a:lnTo>
                  <a:lnTo>
                    <a:pt x="406258" y="68611"/>
                  </a:lnTo>
                  <a:lnTo>
                    <a:pt x="452944" y="60984"/>
                  </a:lnTo>
                  <a:lnTo>
                    <a:pt x="501116" y="58381"/>
                  </a:lnTo>
                  <a:lnTo>
                    <a:pt x="735688" y="58381"/>
                  </a:lnTo>
                  <a:lnTo>
                    <a:pt x="696188" y="39395"/>
                  </a:lnTo>
                  <a:lnTo>
                    <a:pt x="649149" y="22213"/>
                  </a:lnTo>
                  <a:lnTo>
                    <a:pt x="600843" y="9896"/>
                  </a:lnTo>
                  <a:lnTo>
                    <a:pt x="551441" y="2480"/>
                  </a:lnTo>
                  <a:lnTo>
                    <a:pt x="501116" y="0"/>
                  </a:lnTo>
                  <a:close/>
                </a:path>
                <a:path extrusionOk="0" h="1002664" w="1002664">
                  <a:moveTo>
                    <a:pt x="735688" y="58381"/>
                  </a:moveTo>
                  <a:lnTo>
                    <a:pt x="501116" y="58381"/>
                  </a:lnTo>
                  <a:lnTo>
                    <a:pt x="549290" y="60984"/>
                  </a:lnTo>
                  <a:lnTo>
                    <a:pt x="595978" y="68611"/>
                  </a:lnTo>
                  <a:lnTo>
                    <a:pt x="640907" y="80990"/>
                  </a:lnTo>
                  <a:lnTo>
                    <a:pt x="683806" y="97849"/>
                  </a:lnTo>
                  <a:lnTo>
                    <a:pt x="724402" y="118916"/>
                  </a:lnTo>
                  <a:lnTo>
                    <a:pt x="762424" y="143918"/>
                  </a:lnTo>
                  <a:lnTo>
                    <a:pt x="797598" y="172583"/>
                  </a:lnTo>
                  <a:lnTo>
                    <a:pt x="829654" y="204639"/>
                  </a:lnTo>
                  <a:lnTo>
                    <a:pt x="858318" y="239814"/>
                  </a:lnTo>
                  <a:lnTo>
                    <a:pt x="883319" y="277836"/>
                  </a:lnTo>
                  <a:lnTo>
                    <a:pt x="904385" y="318432"/>
                  </a:lnTo>
                  <a:lnTo>
                    <a:pt x="921243" y="361330"/>
                  </a:lnTo>
                  <a:lnTo>
                    <a:pt x="933622" y="406258"/>
                  </a:lnTo>
                  <a:lnTo>
                    <a:pt x="941248" y="452944"/>
                  </a:lnTo>
                  <a:lnTo>
                    <a:pt x="943851" y="501116"/>
                  </a:lnTo>
                  <a:lnTo>
                    <a:pt x="941248" y="549290"/>
                  </a:lnTo>
                  <a:lnTo>
                    <a:pt x="933622" y="595978"/>
                  </a:lnTo>
                  <a:lnTo>
                    <a:pt x="921243" y="640907"/>
                  </a:lnTo>
                  <a:lnTo>
                    <a:pt x="904385" y="683806"/>
                  </a:lnTo>
                  <a:lnTo>
                    <a:pt x="883319" y="724402"/>
                  </a:lnTo>
                  <a:lnTo>
                    <a:pt x="858318" y="762424"/>
                  </a:lnTo>
                  <a:lnTo>
                    <a:pt x="829654" y="797598"/>
                  </a:lnTo>
                  <a:lnTo>
                    <a:pt x="797598" y="829654"/>
                  </a:lnTo>
                  <a:lnTo>
                    <a:pt x="762424" y="858318"/>
                  </a:lnTo>
                  <a:lnTo>
                    <a:pt x="724402" y="883319"/>
                  </a:lnTo>
                  <a:lnTo>
                    <a:pt x="683806" y="904385"/>
                  </a:lnTo>
                  <a:lnTo>
                    <a:pt x="640907" y="921243"/>
                  </a:lnTo>
                  <a:lnTo>
                    <a:pt x="595978" y="933622"/>
                  </a:lnTo>
                  <a:lnTo>
                    <a:pt x="549290" y="941248"/>
                  </a:lnTo>
                  <a:lnTo>
                    <a:pt x="501116" y="943851"/>
                  </a:lnTo>
                  <a:lnTo>
                    <a:pt x="735688" y="943851"/>
                  </a:lnTo>
                  <a:lnTo>
                    <a:pt x="780948" y="916939"/>
                  </a:lnTo>
                  <a:lnTo>
                    <a:pt x="819554" y="888099"/>
                  </a:lnTo>
                  <a:lnTo>
                    <a:pt x="855459" y="855459"/>
                  </a:lnTo>
                  <a:lnTo>
                    <a:pt x="888099" y="819554"/>
                  </a:lnTo>
                  <a:lnTo>
                    <a:pt x="916940" y="780948"/>
                  </a:lnTo>
                  <a:lnTo>
                    <a:pt x="941884" y="739780"/>
                  </a:lnTo>
                  <a:lnTo>
                    <a:pt x="962837" y="696188"/>
                  </a:lnTo>
                  <a:lnTo>
                    <a:pt x="980025" y="649149"/>
                  </a:lnTo>
                  <a:lnTo>
                    <a:pt x="992341" y="600843"/>
                  </a:lnTo>
                  <a:lnTo>
                    <a:pt x="999754" y="551441"/>
                  </a:lnTo>
                  <a:lnTo>
                    <a:pt x="1002233" y="501116"/>
                  </a:lnTo>
                  <a:lnTo>
                    <a:pt x="999754" y="450793"/>
                  </a:lnTo>
                  <a:lnTo>
                    <a:pt x="992341" y="401396"/>
                  </a:lnTo>
                  <a:lnTo>
                    <a:pt x="980025" y="353094"/>
                  </a:lnTo>
                  <a:lnTo>
                    <a:pt x="962837" y="306057"/>
                  </a:lnTo>
                  <a:lnTo>
                    <a:pt x="941884" y="262463"/>
                  </a:lnTo>
                  <a:lnTo>
                    <a:pt x="916940" y="221291"/>
                  </a:lnTo>
                  <a:lnTo>
                    <a:pt x="888099" y="182681"/>
                  </a:lnTo>
                  <a:lnTo>
                    <a:pt x="855459" y="146773"/>
                  </a:lnTo>
                  <a:lnTo>
                    <a:pt x="819554" y="114133"/>
                  </a:lnTo>
                  <a:lnTo>
                    <a:pt x="780948" y="85293"/>
                  </a:lnTo>
                  <a:lnTo>
                    <a:pt x="739780" y="60348"/>
                  </a:lnTo>
                  <a:lnTo>
                    <a:pt x="735688" y="58381"/>
                  </a:lnTo>
                  <a:close/>
                </a:path>
              </a:pathLst>
            </a:custGeom>
            <a:solidFill>
              <a:srgbClr val="FB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3494354" y="2631998"/>
              <a:ext cx="891539" cy="1095375"/>
            </a:xfrm>
            <a:custGeom>
              <a:rect b="b" l="l" r="r" t="t"/>
              <a:pathLst>
                <a:path extrusionOk="0" h="1095375" w="891539">
                  <a:moveTo>
                    <a:pt x="465188" y="21602"/>
                  </a:moveTo>
                  <a:lnTo>
                    <a:pt x="463486" y="13208"/>
                  </a:lnTo>
                  <a:lnTo>
                    <a:pt x="458851" y="6337"/>
                  </a:lnTo>
                  <a:lnTo>
                    <a:pt x="451980" y="1701"/>
                  </a:lnTo>
                  <a:lnTo>
                    <a:pt x="443585" y="0"/>
                  </a:lnTo>
                  <a:lnTo>
                    <a:pt x="435165" y="1701"/>
                  </a:lnTo>
                  <a:lnTo>
                    <a:pt x="428307" y="6337"/>
                  </a:lnTo>
                  <a:lnTo>
                    <a:pt x="423672" y="13208"/>
                  </a:lnTo>
                  <a:lnTo>
                    <a:pt x="421982" y="21602"/>
                  </a:lnTo>
                  <a:lnTo>
                    <a:pt x="423672" y="30010"/>
                  </a:lnTo>
                  <a:lnTo>
                    <a:pt x="428307" y="36880"/>
                  </a:lnTo>
                  <a:lnTo>
                    <a:pt x="435165" y="41516"/>
                  </a:lnTo>
                  <a:lnTo>
                    <a:pt x="443585" y="43205"/>
                  </a:lnTo>
                  <a:lnTo>
                    <a:pt x="451980" y="41516"/>
                  </a:lnTo>
                  <a:lnTo>
                    <a:pt x="458851" y="36880"/>
                  </a:lnTo>
                  <a:lnTo>
                    <a:pt x="463486" y="30010"/>
                  </a:lnTo>
                  <a:lnTo>
                    <a:pt x="465188" y="21602"/>
                  </a:lnTo>
                  <a:close/>
                </a:path>
                <a:path extrusionOk="0" h="1095375" w="891539">
                  <a:moveTo>
                    <a:pt x="891311" y="649287"/>
                  </a:moveTo>
                  <a:lnTo>
                    <a:pt x="888695" y="600735"/>
                  </a:lnTo>
                  <a:lnTo>
                    <a:pt x="881024" y="553694"/>
                  </a:lnTo>
                  <a:lnTo>
                    <a:pt x="868591" y="508431"/>
                  </a:lnTo>
                  <a:lnTo>
                    <a:pt x="851636" y="465239"/>
                  </a:lnTo>
                  <a:lnTo>
                    <a:pt x="830465" y="424357"/>
                  </a:lnTo>
                  <a:lnTo>
                    <a:pt x="805319" y="386092"/>
                  </a:lnTo>
                  <a:lnTo>
                    <a:pt x="776490" y="350697"/>
                  </a:lnTo>
                  <a:lnTo>
                    <a:pt x="744245" y="318452"/>
                  </a:lnTo>
                  <a:lnTo>
                    <a:pt x="708850" y="289623"/>
                  </a:lnTo>
                  <a:lnTo>
                    <a:pt x="670585" y="264477"/>
                  </a:lnTo>
                  <a:lnTo>
                    <a:pt x="629704" y="243306"/>
                  </a:lnTo>
                  <a:lnTo>
                    <a:pt x="586511" y="226352"/>
                  </a:lnTo>
                  <a:lnTo>
                    <a:pt x="541248" y="213918"/>
                  </a:lnTo>
                  <a:lnTo>
                    <a:pt x="494207" y="206248"/>
                  </a:lnTo>
                  <a:lnTo>
                    <a:pt x="445655" y="203631"/>
                  </a:lnTo>
                  <a:lnTo>
                    <a:pt x="397090" y="206248"/>
                  </a:lnTo>
                  <a:lnTo>
                    <a:pt x="350037" y="213918"/>
                  </a:lnTo>
                  <a:lnTo>
                    <a:pt x="304787" y="226352"/>
                  </a:lnTo>
                  <a:lnTo>
                    <a:pt x="261581" y="243306"/>
                  </a:lnTo>
                  <a:lnTo>
                    <a:pt x="220713" y="264477"/>
                  </a:lnTo>
                  <a:lnTo>
                    <a:pt x="182448" y="289623"/>
                  </a:lnTo>
                  <a:lnTo>
                    <a:pt x="147053" y="318452"/>
                  </a:lnTo>
                  <a:lnTo>
                    <a:pt x="114808" y="350697"/>
                  </a:lnTo>
                  <a:lnTo>
                    <a:pt x="85979" y="386092"/>
                  </a:lnTo>
                  <a:lnTo>
                    <a:pt x="60833" y="424357"/>
                  </a:lnTo>
                  <a:lnTo>
                    <a:pt x="39662" y="465239"/>
                  </a:lnTo>
                  <a:lnTo>
                    <a:pt x="22707" y="508431"/>
                  </a:lnTo>
                  <a:lnTo>
                    <a:pt x="10274" y="553694"/>
                  </a:lnTo>
                  <a:lnTo>
                    <a:pt x="2603" y="600735"/>
                  </a:lnTo>
                  <a:lnTo>
                    <a:pt x="0" y="649287"/>
                  </a:lnTo>
                  <a:lnTo>
                    <a:pt x="2603" y="697852"/>
                  </a:lnTo>
                  <a:lnTo>
                    <a:pt x="10274" y="744893"/>
                  </a:lnTo>
                  <a:lnTo>
                    <a:pt x="22707" y="790155"/>
                  </a:lnTo>
                  <a:lnTo>
                    <a:pt x="39662" y="833348"/>
                  </a:lnTo>
                  <a:lnTo>
                    <a:pt x="60833" y="874217"/>
                  </a:lnTo>
                  <a:lnTo>
                    <a:pt x="85979" y="912495"/>
                  </a:lnTo>
                  <a:lnTo>
                    <a:pt x="114808" y="947889"/>
                  </a:lnTo>
                  <a:lnTo>
                    <a:pt x="147053" y="980135"/>
                  </a:lnTo>
                  <a:lnTo>
                    <a:pt x="182448" y="1008964"/>
                  </a:lnTo>
                  <a:lnTo>
                    <a:pt x="220713" y="1034097"/>
                  </a:lnTo>
                  <a:lnTo>
                    <a:pt x="261581" y="1055281"/>
                  </a:lnTo>
                  <a:lnTo>
                    <a:pt x="304787" y="1072235"/>
                  </a:lnTo>
                  <a:lnTo>
                    <a:pt x="350037" y="1084668"/>
                  </a:lnTo>
                  <a:lnTo>
                    <a:pt x="397090" y="1092339"/>
                  </a:lnTo>
                  <a:lnTo>
                    <a:pt x="445655" y="1094943"/>
                  </a:lnTo>
                  <a:lnTo>
                    <a:pt x="494207" y="1092339"/>
                  </a:lnTo>
                  <a:lnTo>
                    <a:pt x="541248" y="1084668"/>
                  </a:lnTo>
                  <a:lnTo>
                    <a:pt x="586511" y="1072235"/>
                  </a:lnTo>
                  <a:lnTo>
                    <a:pt x="629704" y="1055281"/>
                  </a:lnTo>
                  <a:lnTo>
                    <a:pt x="670585" y="1034097"/>
                  </a:lnTo>
                  <a:lnTo>
                    <a:pt x="708850" y="1008964"/>
                  </a:lnTo>
                  <a:lnTo>
                    <a:pt x="744245" y="980135"/>
                  </a:lnTo>
                  <a:lnTo>
                    <a:pt x="776490" y="947889"/>
                  </a:lnTo>
                  <a:lnTo>
                    <a:pt x="805319" y="912495"/>
                  </a:lnTo>
                  <a:lnTo>
                    <a:pt x="830465" y="874217"/>
                  </a:lnTo>
                  <a:lnTo>
                    <a:pt x="851636" y="833348"/>
                  </a:lnTo>
                  <a:lnTo>
                    <a:pt x="868591" y="790155"/>
                  </a:lnTo>
                  <a:lnTo>
                    <a:pt x="881024" y="744893"/>
                  </a:lnTo>
                  <a:lnTo>
                    <a:pt x="888695" y="697852"/>
                  </a:lnTo>
                  <a:lnTo>
                    <a:pt x="891311" y="6492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2038781" y="3331263"/>
              <a:ext cx="1286510" cy="596264"/>
            </a:xfrm>
            <a:custGeom>
              <a:rect b="b" l="l" r="r" t="t"/>
              <a:pathLst>
                <a:path extrusionOk="0" h="596264" w="1286510">
                  <a:moveTo>
                    <a:pt x="651865" y="565569"/>
                  </a:moveTo>
                  <a:lnTo>
                    <a:pt x="635126" y="565581"/>
                  </a:lnTo>
                  <a:lnTo>
                    <a:pt x="628345" y="572363"/>
                  </a:lnTo>
                  <a:lnTo>
                    <a:pt x="628332" y="589140"/>
                  </a:lnTo>
                  <a:lnTo>
                    <a:pt x="635126" y="595909"/>
                  </a:lnTo>
                  <a:lnTo>
                    <a:pt x="651878" y="595896"/>
                  </a:lnTo>
                  <a:lnTo>
                    <a:pt x="658647" y="589140"/>
                  </a:lnTo>
                  <a:lnTo>
                    <a:pt x="658660" y="572363"/>
                  </a:lnTo>
                  <a:lnTo>
                    <a:pt x="651865" y="565569"/>
                  </a:lnTo>
                  <a:close/>
                </a:path>
                <a:path extrusionOk="0" h="596264" w="1286510">
                  <a:moveTo>
                    <a:pt x="570814" y="561428"/>
                  </a:moveTo>
                  <a:lnTo>
                    <a:pt x="563359" y="567486"/>
                  </a:lnTo>
                  <a:lnTo>
                    <a:pt x="561644" y="584149"/>
                  </a:lnTo>
                  <a:lnTo>
                    <a:pt x="567702" y="591591"/>
                  </a:lnTo>
                  <a:lnTo>
                    <a:pt x="576021" y="592455"/>
                  </a:lnTo>
                  <a:lnTo>
                    <a:pt x="577608" y="592531"/>
                  </a:lnTo>
                  <a:lnTo>
                    <a:pt x="585279" y="592531"/>
                  </a:lnTo>
                  <a:lnTo>
                    <a:pt x="591858" y="586740"/>
                  </a:lnTo>
                  <a:lnTo>
                    <a:pt x="593534" y="570611"/>
                  </a:lnTo>
                  <a:lnTo>
                    <a:pt x="587489" y="563156"/>
                  </a:lnTo>
                  <a:lnTo>
                    <a:pt x="570814" y="561428"/>
                  </a:lnTo>
                  <a:close/>
                </a:path>
                <a:path extrusionOk="0" h="596264" w="1286510">
                  <a:moveTo>
                    <a:pt x="716165" y="561365"/>
                  </a:moveTo>
                  <a:lnTo>
                    <a:pt x="699503" y="563092"/>
                  </a:lnTo>
                  <a:lnTo>
                    <a:pt x="693458" y="570560"/>
                  </a:lnTo>
                  <a:lnTo>
                    <a:pt x="695147" y="586676"/>
                  </a:lnTo>
                  <a:lnTo>
                    <a:pt x="701725" y="592480"/>
                  </a:lnTo>
                  <a:lnTo>
                    <a:pt x="709396" y="592480"/>
                  </a:lnTo>
                  <a:lnTo>
                    <a:pt x="710984" y="592391"/>
                  </a:lnTo>
                  <a:lnTo>
                    <a:pt x="719315" y="591540"/>
                  </a:lnTo>
                  <a:lnTo>
                    <a:pt x="725360" y="584073"/>
                  </a:lnTo>
                  <a:lnTo>
                    <a:pt x="723620" y="567423"/>
                  </a:lnTo>
                  <a:lnTo>
                    <a:pt x="716165" y="561365"/>
                  </a:lnTo>
                  <a:close/>
                </a:path>
                <a:path extrusionOk="0" h="596264" w="1286510">
                  <a:moveTo>
                    <a:pt x="507326" y="550583"/>
                  </a:moveTo>
                  <a:lnTo>
                    <a:pt x="499262" y="555840"/>
                  </a:lnTo>
                  <a:lnTo>
                    <a:pt x="495807" y="572223"/>
                  </a:lnTo>
                  <a:lnTo>
                    <a:pt x="501065" y="580263"/>
                  </a:lnTo>
                  <a:lnTo>
                    <a:pt x="509244" y="581990"/>
                  </a:lnTo>
                  <a:lnTo>
                    <a:pt x="512394" y="582320"/>
                  </a:lnTo>
                  <a:lnTo>
                    <a:pt x="519417" y="582320"/>
                  </a:lnTo>
                  <a:lnTo>
                    <a:pt x="525716" y="577430"/>
                  </a:lnTo>
                  <a:lnTo>
                    <a:pt x="528942" y="562102"/>
                  </a:lnTo>
                  <a:lnTo>
                    <a:pt x="523709" y="554037"/>
                  </a:lnTo>
                  <a:lnTo>
                    <a:pt x="507326" y="550583"/>
                  </a:lnTo>
                  <a:close/>
                </a:path>
                <a:path extrusionOk="0" h="596264" w="1286510">
                  <a:moveTo>
                    <a:pt x="779652" y="550468"/>
                  </a:moveTo>
                  <a:lnTo>
                    <a:pt x="763269" y="553935"/>
                  </a:lnTo>
                  <a:lnTo>
                    <a:pt x="758037" y="561987"/>
                  </a:lnTo>
                  <a:lnTo>
                    <a:pt x="761288" y="577316"/>
                  </a:lnTo>
                  <a:lnTo>
                    <a:pt x="767575" y="582206"/>
                  </a:lnTo>
                  <a:lnTo>
                    <a:pt x="774585" y="582206"/>
                  </a:lnTo>
                  <a:lnTo>
                    <a:pt x="777760" y="581863"/>
                  </a:lnTo>
                  <a:lnTo>
                    <a:pt x="785952" y="580148"/>
                  </a:lnTo>
                  <a:lnTo>
                    <a:pt x="791171" y="572084"/>
                  </a:lnTo>
                  <a:lnTo>
                    <a:pt x="787704" y="555701"/>
                  </a:lnTo>
                  <a:lnTo>
                    <a:pt x="779652" y="550468"/>
                  </a:lnTo>
                  <a:close/>
                </a:path>
                <a:path extrusionOk="0" h="596264" w="1286510">
                  <a:moveTo>
                    <a:pt x="777880" y="581863"/>
                  </a:moveTo>
                  <a:close/>
                </a:path>
                <a:path extrusionOk="0" h="596264" w="1286510">
                  <a:moveTo>
                    <a:pt x="445300" y="533133"/>
                  </a:moveTo>
                  <a:lnTo>
                    <a:pt x="436752" y="537502"/>
                  </a:lnTo>
                  <a:lnTo>
                    <a:pt x="434149" y="545465"/>
                  </a:lnTo>
                  <a:lnTo>
                    <a:pt x="431571" y="553440"/>
                  </a:lnTo>
                  <a:lnTo>
                    <a:pt x="435940" y="561987"/>
                  </a:lnTo>
                  <a:lnTo>
                    <a:pt x="445465" y="565073"/>
                  </a:lnTo>
                  <a:lnTo>
                    <a:pt x="447039" y="565315"/>
                  </a:lnTo>
                  <a:lnTo>
                    <a:pt x="454990" y="565315"/>
                  </a:lnTo>
                  <a:lnTo>
                    <a:pt x="460933" y="561238"/>
                  </a:lnTo>
                  <a:lnTo>
                    <a:pt x="465594" y="546849"/>
                  </a:lnTo>
                  <a:lnTo>
                    <a:pt x="461225" y="538289"/>
                  </a:lnTo>
                  <a:lnTo>
                    <a:pt x="445300" y="533133"/>
                  </a:lnTo>
                  <a:close/>
                </a:path>
                <a:path extrusionOk="0" h="596264" w="1286510">
                  <a:moveTo>
                    <a:pt x="841641" y="532968"/>
                  </a:moveTo>
                  <a:lnTo>
                    <a:pt x="825715" y="538149"/>
                  </a:lnTo>
                  <a:lnTo>
                    <a:pt x="821347" y="546709"/>
                  </a:lnTo>
                  <a:lnTo>
                    <a:pt x="826033" y="561060"/>
                  </a:lnTo>
                  <a:lnTo>
                    <a:pt x="831976" y="565137"/>
                  </a:lnTo>
                  <a:lnTo>
                    <a:pt x="839927" y="565137"/>
                  </a:lnTo>
                  <a:lnTo>
                    <a:pt x="841514" y="564896"/>
                  </a:lnTo>
                  <a:lnTo>
                    <a:pt x="851026" y="561797"/>
                  </a:lnTo>
                  <a:lnTo>
                    <a:pt x="855383" y="553250"/>
                  </a:lnTo>
                  <a:lnTo>
                    <a:pt x="850201" y="537337"/>
                  </a:lnTo>
                  <a:lnTo>
                    <a:pt x="841641" y="532968"/>
                  </a:lnTo>
                  <a:close/>
                </a:path>
                <a:path extrusionOk="0" h="596264" w="1286510">
                  <a:moveTo>
                    <a:pt x="385444" y="509244"/>
                  </a:moveTo>
                  <a:lnTo>
                    <a:pt x="376478" y="512673"/>
                  </a:lnTo>
                  <a:lnTo>
                    <a:pt x="373087" y="520331"/>
                  </a:lnTo>
                  <a:lnTo>
                    <a:pt x="369671" y="527977"/>
                  </a:lnTo>
                  <a:lnTo>
                    <a:pt x="373113" y="536943"/>
                  </a:lnTo>
                  <a:lnTo>
                    <a:pt x="382777" y="541248"/>
                  </a:lnTo>
                  <a:lnTo>
                    <a:pt x="384873" y="541667"/>
                  </a:lnTo>
                  <a:lnTo>
                    <a:pt x="392734" y="541667"/>
                  </a:lnTo>
                  <a:lnTo>
                    <a:pt x="398271" y="538327"/>
                  </a:lnTo>
                  <a:lnTo>
                    <a:pt x="404190" y="525018"/>
                  </a:lnTo>
                  <a:lnTo>
                    <a:pt x="400761" y="516064"/>
                  </a:lnTo>
                  <a:lnTo>
                    <a:pt x="385444" y="509244"/>
                  </a:lnTo>
                  <a:close/>
                </a:path>
                <a:path extrusionOk="0" h="596264" w="1286510">
                  <a:moveTo>
                    <a:pt x="901445" y="509041"/>
                  </a:moveTo>
                  <a:lnTo>
                    <a:pt x="886155" y="515861"/>
                  </a:lnTo>
                  <a:lnTo>
                    <a:pt x="882726" y="524827"/>
                  </a:lnTo>
                  <a:lnTo>
                    <a:pt x="888657" y="538111"/>
                  </a:lnTo>
                  <a:lnTo>
                    <a:pt x="894194" y="541464"/>
                  </a:lnTo>
                  <a:lnTo>
                    <a:pt x="902055" y="541464"/>
                  </a:lnTo>
                  <a:lnTo>
                    <a:pt x="904151" y="541045"/>
                  </a:lnTo>
                  <a:lnTo>
                    <a:pt x="913815" y="536727"/>
                  </a:lnTo>
                  <a:lnTo>
                    <a:pt x="917244" y="527773"/>
                  </a:lnTo>
                  <a:lnTo>
                    <a:pt x="910399" y="512470"/>
                  </a:lnTo>
                  <a:lnTo>
                    <a:pt x="901445" y="509041"/>
                  </a:lnTo>
                  <a:close/>
                </a:path>
                <a:path extrusionOk="0" h="596264" w="1286510">
                  <a:moveTo>
                    <a:pt x="328460" y="479196"/>
                  </a:moveTo>
                  <a:lnTo>
                    <a:pt x="319176" y="481660"/>
                  </a:lnTo>
                  <a:lnTo>
                    <a:pt x="314998" y="488937"/>
                  </a:lnTo>
                  <a:lnTo>
                    <a:pt x="310794" y="496176"/>
                  </a:lnTo>
                  <a:lnTo>
                    <a:pt x="313270" y="505460"/>
                  </a:lnTo>
                  <a:lnTo>
                    <a:pt x="322922" y="511022"/>
                  </a:lnTo>
                  <a:lnTo>
                    <a:pt x="325526" y="511683"/>
                  </a:lnTo>
                  <a:lnTo>
                    <a:pt x="333336" y="511683"/>
                  </a:lnTo>
                  <a:lnTo>
                    <a:pt x="338442" y="508965"/>
                  </a:lnTo>
                  <a:lnTo>
                    <a:pt x="345439" y="496849"/>
                  </a:lnTo>
                  <a:lnTo>
                    <a:pt x="342950" y="487565"/>
                  </a:lnTo>
                  <a:lnTo>
                    <a:pt x="328460" y="479196"/>
                  </a:lnTo>
                  <a:close/>
                </a:path>
                <a:path extrusionOk="0" h="596264" w="1286510">
                  <a:moveTo>
                    <a:pt x="958392" y="478967"/>
                  </a:moveTo>
                  <a:lnTo>
                    <a:pt x="943902" y="487349"/>
                  </a:lnTo>
                  <a:lnTo>
                    <a:pt x="941425" y="496633"/>
                  </a:lnTo>
                  <a:lnTo>
                    <a:pt x="948423" y="508736"/>
                  </a:lnTo>
                  <a:lnTo>
                    <a:pt x="953516" y="511441"/>
                  </a:lnTo>
                  <a:lnTo>
                    <a:pt x="961339" y="511441"/>
                  </a:lnTo>
                  <a:lnTo>
                    <a:pt x="963942" y="510794"/>
                  </a:lnTo>
                  <a:lnTo>
                    <a:pt x="973582" y="505218"/>
                  </a:lnTo>
                  <a:lnTo>
                    <a:pt x="976058" y="495935"/>
                  </a:lnTo>
                  <a:lnTo>
                    <a:pt x="967676" y="481444"/>
                  </a:lnTo>
                  <a:lnTo>
                    <a:pt x="958392" y="478967"/>
                  </a:lnTo>
                  <a:close/>
                </a:path>
                <a:path extrusionOk="0" h="596264" w="1286510">
                  <a:moveTo>
                    <a:pt x="274891" y="443344"/>
                  </a:moveTo>
                  <a:lnTo>
                    <a:pt x="265417" y="444842"/>
                  </a:lnTo>
                  <a:lnTo>
                    <a:pt x="255562" y="458393"/>
                  </a:lnTo>
                  <a:lnTo>
                    <a:pt x="257073" y="467880"/>
                  </a:lnTo>
                  <a:lnTo>
                    <a:pt x="266534" y="474764"/>
                  </a:lnTo>
                  <a:lnTo>
                    <a:pt x="269646" y="475703"/>
                  </a:lnTo>
                  <a:lnTo>
                    <a:pt x="277431" y="475703"/>
                  </a:lnTo>
                  <a:lnTo>
                    <a:pt x="282054" y="473544"/>
                  </a:lnTo>
                  <a:lnTo>
                    <a:pt x="289966" y="462686"/>
                  </a:lnTo>
                  <a:lnTo>
                    <a:pt x="288455" y="453186"/>
                  </a:lnTo>
                  <a:lnTo>
                    <a:pt x="274891" y="443344"/>
                  </a:lnTo>
                  <a:close/>
                </a:path>
                <a:path extrusionOk="0" h="596264" w="1286510">
                  <a:moveTo>
                    <a:pt x="1011885" y="443090"/>
                  </a:moveTo>
                  <a:lnTo>
                    <a:pt x="998347" y="452945"/>
                  </a:lnTo>
                  <a:lnTo>
                    <a:pt x="996861" y="462445"/>
                  </a:lnTo>
                  <a:lnTo>
                    <a:pt x="1004747" y="473290"/>
                  </a:lnTo>
                  <a:lnTo>
                    <a:pt x="1009357" y="475449"/>
                  </a:lnTo>
                  <a:lnTo>
                    <a:pt x="1017155" y="475449"/>
                  </a:lnTo>
                  <a:lnTo>
                    <a:pt x="1020279" y="474510"/>
                  </a:lnTo>
                  <a:lnTo>
                    <a:pt x="1029741" y="467614"/>
                  </a:lnTo>
                  <a:lnTo>
                    <a:pt x="1031239" y="458127"/>
                  </a:lnTo>
                  <a:lnTo>
                    <a:pt x="1021372" y="444588"/>
                  </a:lnTo>
                  <a:lnTo>
                    <a:pt x="1011885" y="443090"/>
                  </a:lnTo>
                  <a:close/>
                </a:path>
                <a:path extrusionOk="0" h="596264" w="1286510">
                  <a:moveTo>
                    <a:pt x="225374" y="402120"/>
                  </a:moveTo>
                  <a:lnTo>
                    <a:pt x="215785" y="402615"/>
                  </a:lnTo>
                  <a:lnTo>
                    <a:pt x="204584" y="415086"/>
                  </a:lnTo>
                  <a:lnTo>
                    <a:pt x="205104" y="424649"/>
                  </a:lnTo>
                  <a:lnTo>
                    <a:pt x="214210" y="432866"/>
                  </a:lnTo>
                  <a:lnTo>
                    <a:pt x="217843" y="434162"/>
                  </a:lnTo>
                  <a:lnTo>
                    <a:pt x="225602" y="434162"/>
                  </a:lnTo>
                  <a:lnTo>
                    <a:pt x="229742" y="432460"/>
                  </a:lnTo>
                  <a:lnTo>
                    <a:pt x="238328" y="422910"/>
                  </a:lnTo>
                  <a:lnTo>
                    <a:pt x="237820" y="413321"/>
                  </a:lnTo>
                  <a:lnTo>
                    <a:pt x="225374" y="402120"/>
                  </a:lnTo>
                  <a:close/>
                </a:path>
                <a:path extrusionOk="0" h="596264" w="1286510">
                  <a:moveTo>
                    <a:pt x="1061389" y="401840"/>
                  </a:moveTo>
                  <a:lnTo>
                    <a:pt x="1048931" y="413042"/>
                  </a:lnTo>
                  <a:lnTo>
                    <a:pt x="1048435" y="422630"/>
                  </a:lnTo>
                  <a:lnTo>
                    <a:pt x="1057033" y="432181"/>
                  </a:lnTo>
                  <a:lnTo>
                    <a:pt x="1061173" y="433870"/>
                  </a:lnTo>
                  <a:lnTo>
                    <a:pt x="1068933" y="433870"/>
                  </a:lnTo>
                  <a:lnTo>
                    <a:pt x="1072565" y="432574"/>
                  </a:lnTo>
                  <a:lnTo>
                    <a:pt x="1081684" y="424370"/>
                  </a:lnTo>
                  <a:lnTo>
                    <a:pt x="1082167" y="414782"/>
                  </a:lnTo>
                  <a:lnTo>
                    <a:pt x="1070978" y="402348"/>
                  </a:lnTo>
                  <a:lnTo>
                    <a:pt x="1061389" y="401840"/>
                  </a:lnTo>
                  <a:close/>
                </a:path>
                <a:path extrusionOk="0" h="596264" w="1286510">
                  <a:moveTo>
                    <a:pt x="170814" y="355473"/>
                  </a:moveTo>
                  <a:lnTo>
                    <a:pt x="158381" y="366699"/>
                  </a:lnTo>
                  <a:lnTo>
                    <a:pt x="157873" y="376275"/>
                  </a:lnTo>
                  <a:lnTo>
                    <a:pt x="163487" y="382511"/>
                  </a:lnTo>
                  <a:lnTo>
                    <a:pt x="166496" y="385813"/>
                  </a:lnTo>
                  <a:lnTo>
                    <a:pt x="170611" y="387515"/>
                  </a:lnTo>
                  <a:lnTo>
                    <a:pt x="178384" y="387515"/>
                  </a:lnTo>
                  <a:lnTo>
                    <a:pt x="182016" y="386219"/>
                  </a:lnTo>
                  <a:lnTo>
                    <a:pt x="191134" y="377990"/>
                  </a:lnTo>
                  <a:lnTo>
                    <a:pt x="191617" y="368414"/>
                  </a:lnTo>
                  <a:lnTo>
                    <a:pt x="180403" y="355968"/>
                  </a:lnTo>
                  <a:lnTo>
                    <a:pt x="170814" y="355473"/>
                  </a:lnTo>
                  <a:close/>
                </a:path>
                <a:path extrusionOk="0" h="596264" w="1286510">
                  <a:moveTo>
                    <a:pt x="1115923" y="355155"/>
                  </a:moveTo>
                  <a:lnTo>
                    <a:pt x="1106322" y="355663"/>
                  </a:lnTo>
                  <a:lnTo>
                    <a:pt x="1095108" y="368096"/>
                  </a:lnTo>
                  <a:lnTo>
                    <a:pt x="1095603" y="377685"/>
                  </a:lnTo>
                  <a:lnTo>
                    <a:pt x="1101826" y="383298"/>
                  </a:lnTo>
                  <a:lnTo>
                    <a:pt x="1104747" y="385902"/>
                  </a:lnTo>
                  <a:lnTo>
                    <a:pt x="1108367" y="387197"/>
                  </a:lnTo>
                  <a:lnTo>
                    <a:pt x="1116126" y="387197"/>
                  </a:lnTo>
                  <a:lnTo>
                    <a:pt x="1120254" y="385495"/>
                  </a:lnTo>
                  <a:lnTo>
                    <a:pt x="1128852" y="375958"/>
                  </a:lnTo>
                  <a:lnTo>
                    <a:pt x="1128356" y="366382"/>
                  </a:lnTo>
                  <a:lnTo>
                    <a:pt x="1115923" y="355155"/>
                  </a:lnTo>
                  <a:close/>
                </a:path>
                <a:path extrusionOk="0" h="596264" w="1286510">
                  <a:moveTo>
                    <a:pt x="130987" y="303911"/>
                  </a:moveTo>
                  <a:lnTo>
                    <a:pt x="117474" y="313778"/>
                  </a:lnTo>
                  <a:lnTo>
                    <a:pt x="115963" y="323253"/>
                  </a:lnTo>
                  <a:lnTo>
                    <a:pt x="120903" y="330022"/>
                  </a:lnTo>
                  <a:lnTo>
                    <a:pt x="123863" y="334111"/>
                  </a:lnTo>
                  <a:lnTo>
                    <a:pt x="128485" y="336257"/>
                  </a:lnTo>
                  <a:lnTo>
                    <a:pt x="136270" y="336270"/>
                  </a:lnTo>
                  <a:lnTo>
                    <a:pt x="139395" y="335318"/>
                  </a:lnTo>
                  <a:lnTo>
                    <a:pt x="148856" y="328409"/>
                  </a:lnTo>
                  <a:lnTo>
                    <a:pt x="150342" y="318935"/>
                  </a:lnTo>
                  <a:lnTo>
                    <a:pt x="145414" y="312178"/>
                  </a:lnTo>
                  <a:lnTo>
                    <a:pt x="140487" y="305396"/>
                  </a:lnTo>
                  <a:lnTo>
                    <a:pt x="130987" y="303911"/>
                  </a:lnTo>
                  <a:close/>
                </a:path>
                <a:path extrusionOk="0" h="596264" w="1286510">
                  <a:moveTo>
                    <a:pt x="1155700" y="303568"/>
                  </a:moveTo>
                  <a:lnTo>
                    <a:pt x="1146213" y="305054"/>
                  </a:lnTo>
                  <a:lnTo>
                    <a:pt x="1136370" y="318592"/>
                  </a:lnTo>
                  <a:lnTo>
                    <a:pt x="1137869" y="328079"/>
                  </a:lnTo>
                  <a:lnTo>
                    <a:pt x="1147318" y="334962"/>
                  </a:lnTo>
                  <a:lnTo>
                    <a:pt x="1150442" y="335902"/>
                  </a:lnTo>
                  <a:lnTo>
                    <a:pt x="1158227" y="335902"/>
                  </a:lnTo>
                  <a:lnTo>
                    <a:pt x="1162850" y="333756"/>
                  </a:lnTo>
                  <a:lnTo>
                    <a:pt x="1170749" y="322897"/>
                  </a:lnTo>
                  <a:lnTo>
                    <a:pt x="1169250" y="313423"/>
                  </a:lnTo>
                  <a:lnTo>
                    <a:pt x="1155700" y="303568"/>
                  </a:lnTo>
                  <a:close/>
                </a:path>
                <a:path extrusionOk="0" h="596264" w="1286510">
                  <a:moveTo>
                    <a:pt x="96773" y="248488"/>
                  </a:moveTo>
                  <a:lnTo>
                    <a:pt x="82257" y="256895"/>
                  </a:lnTo>
                  <a:lnTo>
                    <a:pt x="79806" y="266166"/>
                  </a:lnTo>
                  <a:lnTo>
                    <a:pt x="86817" y="278269"/>
                  </a:lnTo>
                  <a:lnTo>
                    <a:pt x="91909" y="280974"/>
                  </a:lnTo>
                  <a:lnTo>
                    <a:pt x="99720" y="280974"/>
                  </a:lnTo>
                  <a:lnTo>
                    <a:pt x="102336" y="280314"/>
                  </a:lnTo>
                  <a:lnTo>
                    <a:pt x="111975" y="274739"/>
                  </a:lnTo>
                  <a:lnTo>
                    <a:pt x="114452" y="265455"/>
                  </a:lnTo>
                  <a:lnTo>
                    <a:pt x="106044" y="250964"/>
                  </a:lnTo>
                  <a:lnTo>
                    <a:pt x="96773" y="248488"/>
                  </a:lnTo>
                  <a:close/>
                </a:path>
                <a:path extrusionOk="0" h="596264" w="1286510">
                  <a:moveTo>
                    <a:pt x="1189901" y="248094"/>
                  </a:moveTo>
                  <a:lnTo>
                    <a:pt x="1180617" y="250558"/>
                  </a:lnTo>
                  <a:lnTo>
                    <a:pt x="1172235" y="265061"/>
                  </a:lnTo>
                  <a:lnTo>
                    <a:pt x="1174711" y="274345"/>
                  </a:lnTo>
                  <a:lnTo>
                    <a:pt x="1181976" y="278523"/>
                  </a:lnTo>
                  <a:lnTo>
                    <a:pt x="1184351" y="279920"/>
                  </a:lnTo>
                  <a:lnTo>
                    <a:pt x="1186967" y="280581"/>
                  </a:lnTo>
                  <a:lnTo>
                    <a:pt x="1194790" y="280581"/>
                  </a:lnTo>
                  <a:lnTo>
                    <a:pt x="1199883" y="277863"/>
                  </a:lnTo>
                  <a:lnTo>
                    <a:pt x="1206881" y="265760"/>
                  </a:lnTo>
                  <a:lnTo>
                    <a:pt x="1204391" y="256476"/>
                  </a:lnTo>
                  <a:lnTo>
                    <a:pt x="1189901" y="248094"/>
                  </a:lnTo>
                  <a:close/>
                </a:path>
                <a:path extrusionOk="0" h="596264" w="1286510">
                  <a:moveTo>
                    <a:pt x="68541" y="189801"/>
                  </a:moveTo>
                  <a:lnTo>
                    <a:pt x="53251" y="196621"/>
                  </a:lnTo>
                  <a:lnTo>
                    <a:pt x="49822" y="205600"/>
                  </a:lnTo>
                  <a:lnTo>
                    <a:pt x="53225" y="213245"/>
                  </a:lnTo>
                  <a:lnTo>
                    <a:pt x="55765" y="218884"/>
                  </a:lnTo>
                  <a:lnTo>
                    <a:pt x="61302" y="222224"/>
                  </a:lnTo>
                  <a:lnTo>
                    <a:pt x="69151" y="222224"/>
                  </a:lnTo>
                  <a:lnTo>
                    <a:pt x="71259" y="221792"/>
                  </a:lnTo>
                  <a:lnTo>
                    <a:pt x="80911" y="217487"/>
                  </a:lnTo>
                  <a:lnTo>
                    <a:pt x="84353" y="208521"/>
                  </a:lnTo>
                  <a:lnTo>
                    <a:pt x="80911" y="200875"/>
                  </a:lnTo>
                  <a:lnTo>
                    <a:pt x="77508" y="193230"/>
                  </a:lnTo>
                  <a:lnTo>
                    <a:pt x="68541" y="189801"/>
                  </a:lnTo>
                  <a:close/>
                </a:path>
                <a:path extrusionOk="0" h="596264" w="1286510">
                  <a:moveTo>
                    <a:pt x="1218107" y="189331"/>
                  </a:moveTo>
                  <a:lnTo>
                    <a:pt x="1209141" y="192773"/>
                  </a:lnTo>
                  <a:lnTo>
                    <a:pt x="1202321" y="208076"/>
                  </a:lnTo>
                  <a:lnTo>
                    <a:pt x="1205763" y="217043"/>
                  </a:lnTo>
                  <a:lnTo>
                    <a:pt x="1215402" y="221348"/>
                  </a:lnTo>
                  <a:lnTo>
                    <a:pt x="1217523" y="221767"/>
                  </a:lnTo>
                  <a:lnTo>
                    <a:pt x="1225372" y="221767"/>
                  </a:lnTo>
                  <a:lnTo>
                    <a:pt x="1230922" y="218414"/>
                  </a:lnTo>
                  <a:lnTo>
                    <a:pt x="1236840" y="205130"/>
                  </a:lnTo>
                  <a:lnTo>
                    <a:pt x="1233411" y="196151"/>
                  </a:lnTo>
                  <a:lnTo>
                    <a:pt x="1218107" y="189331"/>
                  </a:lnTo>
                  <a:close/>
                </a:path>
                <a:path extrusionOk="0" h="596264" w="1286510">
                  <a:moveTo>
                    <a:pt x="46647" y="128447"/>
                  </a:moveTo>
                  <a:lnTo>
                    <a:pt x="30708" y="133629"/>
                  </a:lnTo>
                  <a:lnTo>
                    <a:pt x="26365" y="142201"/>
                  </a:lnTo>
                  <a:lnTo>
                    <a:pt x="31026" y="156565"/>
                  </a:lnTo>
                  <a:lnTo>
                    <a:pt x="36969" y="160629"/>
                  </a:lnTo>
                  <a:lnTo>
                    <a:pt x="44919" y="160629"/>
                  </a:lnTo>
                  <a:lnTo>
                    <a:pt x="46494" y="160388"/>
                  </a:lnTo>
                  <a:lnTo>
                    <a:pt x="56019" y="157289"/>
                  </a:lnTo>
                  <a:lnTo>
                    <a:pt x="60375" y="148717"/>
                  </a:lnTo>
                  <a:lnTo>
                    <a:pt x="55181" y="132803"/>
                  </a:lnTo>
                  <a:lnTo>
                    <a:pt x="46647" y="128447"/>
                  </a:lnTo>
                  <a:close/>
                </a:path>
                <a:path extrusionOk="0" h="596264" w="1286510">
                  <a:moveTo>
                    <a:pt x="1239977" y="127952"/>
                  </a:moveTo>
                  <a:lnTo>
                    <a:pt x="1231417" y="132308"/>
                  </a:lnTo>
                  <a:lnTo>
                    <a:pt x="1226248" y="148234"/>
                  </a:lnTo>
                  <a:lnTo>
                    <a:pt x="1230604" y="156794"/>
                  </a:lnTo>
                  <a:lnTo>
                    <a:pt x="1240129" y="159880"/>
                  </a:lnTo>
                  <a:lnTo>
                    <a:pt x="1241704" y="160121"/>
                  </a:lnTo>
                  <a:lnTo>
                    <a:pt x="1249641" y="160121"/>
                  </a:lnTo>
                  <a:lnTo>
                    <a:pt x="1255598" y="156044"/>
                  </a:lnTo>
                  <a:lnTo>
                    <a:pt x="1260259" y="141668"/>
                  </a:lnTo>
                  <a:lnTo>
                    <a:pt x="1255915" y="133121"/>
                  </a:lnTo>
                  <a:lnTo>
                    <a:pt x="1239977" y="127952"/>
                  </a:lnTo>
                  <a:close/>
                </a:path>
                <a:path extrusionOk="0" h="596264" w="1286510">
                  <a:moveTo>
                    <a:pt x="31318" y="65138"/>
                  </a:moveTo>
                  <a:lnTo>
                    <a:pt x="14922" y="68630"/>
                  </a:lnTo>
                  <a:lnTo>
                    <a:pt x="9690" y="76669"/>
                  </a:lnTo>
                  <a:lnTo>
                    <a:pt x="12953" y="91998"/>
                  </a:lnTo>
                  <a:lnTo>
                    <a:pt x="19253" y="96875"/>
                  </a:lnTo>
                  <a:lnTo>
                    <a:pt x="26250" y="96875"/>
                  </a:lnTo>
                  <a:lnTo>
                    <a:pt x="29425" y="96545"/>
                  </a:lnTo>
                  <a:lnTo>
                    <a:pt x="37617" y="94805"/>
                  </a:lnTo>
                  <a:lnTo>
                    <a:pt x="42837" y="86753"/>
                  </a:lnTo>
                  <a:lnTo>
                    <a:pt x="39357" y="70370"/>
                  </a:lnTo>
                  <a:lnTo>
                    <a:pt x="31318" y="65138"/>
                  </a:lnTo>
                  <a:close/>
                </a:path>
                <a:path extrusionOk="0" h="596264" w="1286510">
                  <a:moveTo>
                    <a:pt x="1255242" y="64592"/>
                  </a:moveTo>
                  <a:lnTo>
                    <a:pt x="1247190" y="69837"/>
                  </a:lnTo>
                  <a:lnTo>
                    <a:pt x="1243736" y="86220"/>
                  </a:lnTo>
                  <a:lnTo>
                    <a:pt x="1248968" y="94272"/>
                  </a:lnTo>
                  <a:lnTo>
                    <a:pt x="1257173" y="95999"/>
                  </a:lnTo>
                  <a:lnTo>
                    <a:pt x="1260322" y="96329"/>
                  </a:lnTo>
                  <a:lnTo>
                    <a:pt x="1267320" y="96329"/>
                  </a:lnTo>
                  <a:lnTo>
                    <a:pt x="1273644" y="91440"/>
                  </a:lnTo>
                  <a:lnTo>
                    <a:pt x="1276858" y="76098"/>
                  </a:lnTo>
                  <a:lnTo>
                    <a:pt x="1271638" y="68059"/>
                  </a:lnTo>
                  <a:lnTo>
                    <a:pt x="1255242" y="64592"/>
                  </a:lnTo>
                  <a:close/>
                </a:path>
                <a:path extrusionOk="0" h="596264" w="1286510">
                  <a:moveTo>
                    <a:pt x="22720" y="571"/>
                  </a:moveTo>
                  <a:lnTo>
                    <a:pt x="6045" y="2311"/>
                  </a:lnTo>
                  <a:lnTo>
                    <a:pt x="0" y="9779"/>
                  </a:lnTo>
                  <a:lnTo>
                    <a:pt x="1701" y="25895"/>
                  </a:lnTo>
                  <a:lnTo>
                    <a:pt x="8280" y="31686"/>
                  </a:lnTo>
                  <a:lnTo>
                    <a:pt x="15938" y="31686"/>
                  </a:lnTo>
                  <a:lnTo>
                    <a:pt x="17551" y="31610"/>
                  </a:lnTo>
                  <a:lnTo>
                    <a:pt x="25869" y="30734"/>
                  </a:lnTo>
                  <a:lnTo>
                    <a:pt x="31927" y="23266"/>
                  </a:lnTo>
                  <a:lnTo>
                    <a:pt x="31038" y="14947"/>
                  </a:lnTo>
                  <a:lnTo>
                    <a:pt x="30175" y="6604"/>
                  </a:lnTo>
                  <a:lnTo>
                    <a:pt x="22720" y="571"/>
                  </a:lnTo>
                  <a:close/>
                </a:path>
                <a:path extrusionOk="0" h="596264" w="1286510">
                  <a:moveTo>
                    <a:pt x="1263789" y="0"/>
                  </a:moveTo>
                  <a:lnTo>
                    <a:pt x="1256334" y="6057"/>
                  </a:lnTo>
                  <a:lnTo>
                    <a:pt x="1254607" y="22733"/>
                  </a:lnTo>
                  <a:lnTo>
                    <a:pt x="1260652" y="30187"/>
                  </a:lnTo>
                  <a:lnTo>
                    <a:pt x="1268983" y="31051"/>
                  </a:lnTo>
                  <a:lnTo>
                    <a:pt x="1270571" y="31127"/>
                  </a:lnTo>
                  <a:lnTo>
                    <a:pt x="1278229" y="31127"/>
                  </a:lnTo>
                  <a:lnTo>
                    <a:pt x="1284820" y="25336"/>
                  </a:lnTo>
                  <a:lnTo>
                    <a:pt x="1286497" y="9207"/>
                  </a:lnTo>
                  <a:lnTo>
                    <a:pt x="1280439" y="1752"/>
                  </a:lnTo>
                  <a:lnTo>
                    <a:pt x="1263789" y="0"/>
                  </a:lnTo>
                  <a:close/>
                </a:path>
              </a:pathLst>
            </a:custGeom>
            <a:solidFill>
              <a:srgbClr val="70BD6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2032457" y="3203079"/>
              <a:ext cx="31800" cy="30300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2021941" y="3139262"/>
              <a:ext cx="33000" cy="30300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2005114" y="3076816"/>
              <a:ext cx="33900" cy="30300"/>
            </a:xfrm>
            <a:prstGeom prst="rect">
              <a:avLst/>
            </a:pr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1982088" y="3016376"/>
              <a:ext cx="34500" cy="30300"/>
            </a:xfrm>
            <a:prstGeom prst="rect">
              <a:avLst/>
            </a:pr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1953196" y="2958630"/>
              <a:ext cx="34500" cy="30300"/>
            </a:xfrm>
            <a:prstGeom prst="rect">
              <a:avLst/>
            </a:pr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1918690" y="2904121"/>
              <a:ext cx="34500" cy="30300"/>
            </a:xfrm>
            <a:prstGeom prst="rect">
              <a:avLst/>
            </a:pr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1879015" y="2853423"/>
              <a:ext cx="33900" cy="30300"/>
            </a:xfrm>
            <a:prstGeom prst="rect">
              <a:avLst/>
            </a:pr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2036127" y="3266135"/>
              <a:ext cx="1291589" cy="30479"/>
            </a:xfrm>
            <a:custGeom>
              <a:rect b="b" l="l" r="r" t="t"/>
              <a:pathLst>
                <a:path extrusionOk="0" h="30479" w="1291589">
                  <a:moveTo>
                    <a:pt x="30327" y="11163"/>
                  </a:moveTo>
                  <a:lnTo>
                    <a:pt x="28702" y="7264"/>
                  </a:lnTo>
                  <a:lnTo>
                    <a:pt x="23063" y="1600"/>
                  </a:lnTo>
                  <a:lnTo>
                    <a:pt x="19151" y="0"/>
                  </a:lnTo>
                  <a:lnTo>
                    <a:pt x="11176" y="0"/>
                  </a:lnTo>
                  <a:lnTo>
                    <a:pt x="7264" y="1600"/>
                  </a:lnTo>
                  <a:lnTo>
                    <a:pt x="1625" y="7264"/>
                  </a:lnTo>
                  <a:lnTo>
                    <a:pt x="0" y="11163"/>
                  </a:lnTo>
                  <a:lnTo>
                    <a:pt x="0" y="19151"/>
                  </a:lnTo>
                  <a:lnTo>
                    <a:pt x="1625" y="23050"/>
                  </a:lnTo>
                  <a:lnTo>
                    <a:pt x="7264" y="28702"/>
                  </a:lnTo>
                  <a:lnTo>
                    <a:pt x="11176" y="30327"/>
                  </a:lnTo>
                  <a:lnTo>
                    <a:pt x="19151" y="30327"/>
                  </a:lnTo>
                  <a:lnTo>
                    <a:pt x="23063" y="28702"/>
                  </a:lnTo>
                  <a:lnTo>
                    <a:pt x="28702" y="23063"/>
                  </a:lnTo>
                  <a:lnTo>
                    <a:pt x="30327" y="19151"/>
                  </a:lnTo>
                  <a:lnTo>
                    <a:pt x="30327" y="11163"/>
                  </a:lnTo>
                  <a:close/>
                </a:path>
                <a:path extrusionOk="0" h="30479" w="1291589">
                  <a:moveTo>
                    <a:pt x="1291310" y="11163"/>
                  </a:moveTo>
                  <a:lnTo>
                    <a:pt x="1289710" y="7264"/>
                  </a:lnTo>
                  <a:lnTo>
                    <a:pt x="1284058" y="1600"/>
                  </a:lnTo>
                  <a:lnTo>
                    <a:pt x="1280147" y="0"/>
                  </a:lnTo>
                  <a:lnTo>
                    <a:pt x="1272159" y="0"/>
                  </a:lnTo>
                  <a:lnTo>
                    <a:pt x="1268247" y="1600"/>
                  </a:lnTo>
                  <a:lnTo>
                    <a:pt x="1262608" y="7251"/>
                  </a:lnTo>
                  <a:lnTo>
                    <a:pt x="1260983" y="11163"/>
                  </a:lnTo>
                  <a:lnTo>
                    <a:pt x="1260983" y="19151"/>
                  </a:lnTo>
                  <a:lnTo>
                    <a:pt x="1262608" y="23063"/>
                  </a:lnTo>
                  <a:lnTo>
                    <a:pt x="1268260" y="28702"/>
                  </a:lnTo>
                  <a:lnTo>
                    <a:pt x="1272159" y="30327"/>
                  </a:lnTo>
                  <a:lnTo>
                    <a:pt x="1280147" y="30327"/>
                  </a:lnTo>
                  <a:lnTo>
                    <a:pt x="1284058" y="28702"/>
                  </a:lnTo>
                  <a:lnTo>
                    <a:pt x="1289710" y="23050"/>
                  </a:lnTo>
                  <a:lnTo>
                    <a:pt x="1291310" y="19151"/>
                  </a:lnTo>
                  <a:lnTo>
                    <a:pt x="1291310" y="11163"/>
                  </a:lnTo>
                  <a:close/>
                </a:path>
              </a:pathLst>
            </a:custGeom>
            <a:solidFill>
              <a:srgbClr val="70BD6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2648013" y="3772716"/>
              <a:ext cx="68100" cy="173400"/>
            </a:xfrm>
            <a:prstGeom prst="rect">
              <a:avLst/>
            </a:pr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2198937" y="2831985"/>
              <a:ext cx="1027200" cy="1015800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2180894" y="2780169"/>
              <a:ext cx="1002664" cy="1002664"/>
            </a:xfrm>
            <a:custGeom>
              <a:rect b="b" l="l" r="r" t="t"/>
              <a:pathLst>
                <a:path extrusionOk="0" h="1002664" w="1002664">
                  <a:moveTo>
                    <a:pt x="501116" y="0"/>
                  </a:moveTo>
                  <a:lnTo>
                    <a:pt x="450793" y="2480"/>
                  </a:lnTo>
                  <a:lnTo>
                    <a:pt x="401396" y="9896"/>
                  </a:lnTo>
                  <a:lnTo>
                    <a:pt x="353094" y="22213"/>
                  </a:lnTo>
                  <a:lnTo>
                    <a:pt x="306057" y="39395"/>
                  </a:lnTo>
                  <a:lnTo>
                    <a:pt x="262458" y="60348"/>
                  </a:lnTo>
                  <a:lnTo>
                    <a:pt x="221286" y="85293"/>
                  </a:lnTo>
                  <a:lnTo>
                    <a:pt x="182679" y="114133"/>
                  </a:lnTo>
                  <a:lnTo>
                    <a:pt x="146773" y="146773"/>
                  </a:lnTo>
                  <a:lnTo>
                    <a:pt x="114133" y="182681"/>
                  </a:lnTo>
                  <a:lnTo>
                    <a:pt x="85293" y="221291"/>
                  </a:lnTo>
                  <a:lnTo>
                    <a:pt x="60348" y="262463"/>
                  </a:lnTo>
                  <a:lnTo>
                    <a:pt x="39395" y="306057"/>
                  </a:lnTo>
                  <a:lnTo>
                    <a:pt x="22213" y="353094"/>
                  </a:lnTo>
                  <a:lnTo>
                    <a:pt x="9896" y="401396"/>
                  </a:lnTo>
                  <a:lnTo>
                    <a:pt x="2480" y="450793"/>
                  </a:lnTo>
                  <a:lnTo>
                    <a:pt x="0" y="501116"/>
                  </a:lnTo>
                  <a:lnTo>
                    <a:pt x="2480" y="551441"/>
                  </a:lnTo>
                  <a:lnTo>
                    <a:pt x="9896" y="600843"/>
                  </a:lnTo>
                  <a:lnTo>
                    <a:pt x="22213" y="649149"/>
                  </a:lnTo>
                  <a:lnTo>
                    <a:pt x="39395" y="696188"/>
                  </a:lnTo>
                  <a:lnTo>
                    <a:pt x="60348" y="739780"/>
                  </a:lnTo>
                  <a:lnTo>
                    <a:pt x="85293" y="780948"/>
                  </a:lnTo>
                  <a:lnTo>
                    <a:pt x="114133" y="819554"/>
                  </a:lnTo>
                  <a:lnTo>
                    <a:pt x="146773" y="855459"/>
                  </a:lnTo>
                  <a:lnTo>
                    <a:pt x="182679" y="888099"/>
                  </a:lnTo>
                  <a:lnTo>
                    <a:pt x="221286" y="916939"/>
                  </a:lnTo>
                  <a:lnTo>
                    <a:pt x="262458" y="941884"/>
                  </a:lnTo>
                  <a:lnTo>
                    <a:pt x="306057" y="962837"/>
                  </a:lnTo>
                  <a:lnTo>
                    <a:pt x="353094" y="980019"/>
                  </a:lnTo>
                  <a:lnTo>
                    <a:pt x="401396" y="992336"/>
                  </a:lnTo>
                  <a:lnTo>
                    <a:pt x="450793" y="999753"/>
                  </a:lnTo>
                  <a:lnTo>
                    <a:pt x="501116" y="1002233"/>
                  </a:lnTo>
                  <a:lnTo>
                    <a:pt x="551441" y="999753"/>
                  </a:lnTo>
                  <a:lnTo>
                    <a:pt x="600841" y="992336"/>
                  </a:lnTo>
                  <a:lnTo>
                    <a:pt x="649144" y="980019"/>
                  </a:lnTo>
                  <a:lnTo>
                    <a:pt x="696175" y="962837"/>
                  </a:lnTo>
                  <a:lnTo>
                    <a:pt x="735682" y="943851"/>
                  </a:lnTo>
                  <a:lnTo>
                    <a:pt x="501116" y="943851"/>
                  </a:lnTo>
                  <a:lnTo>
                    <a:pt x="452944" y="941248"/>
                  </a:lnTo>
                  <a:lnTo>
                    <a:pt x="406258" y="933622"/>
                  </a:lnTo>
                  <a:lnTo>
                    <a:pt x="361330" y="921243"/>
                  </a:lnTo>
                  <a:lnTo>
                    <a:pt x="318432" y="904385"/>
                  </a:lnTo>
                  <a:lnTo>
                    <a:pt x="277836" y="883319"/>
                  </a:lnTo>
                  <a:lnTo>
                    <a:pt x="239814" y="858318"/>
                  </a:lnTo>
                  <a:lnTo>
                    <a:pt x="204639" y="829654"/>
                  </a:lnTo>
                  <a:lnTo>
                    <a:pt x="172583" y="797598"/>
                  </a:lnTo>
                  <a:lnTo>
                    <a:pt x="143918" y="762424"/>
                  </a:lnTo>
                  <a:lnTo>
                    <a:pt x="118916" y="724402"/>
                  </a:lnTo>
                  <a:lnTo>
                    <a:pt x="97849" y="683806"/>
                  </a:lnTo>
                  <a:lnTo>
                    <a:pt x="80990" y="640907"/>
                  </a:lnTo>
                  <a:lnTo>
                    <a:pt x="68611" y="595978"/>
                  </a:lnTo>
                  <a:lnTo>
                    <a:pt x="60984" y="549290"/>
                  </a:lnTo>
                  <a:lnTo>
                    <a:pt x="58381" y="501116"/>
                  </a:lnTo>
                  <a:lnTo>
                    <a:pt x="60984" y="452944"/>
                  </a:lnTo>
                  <a:lnTo>
                    <a:pt x="68611" y="406258"/>
                  </a:lnTo>
                  <a:lnTo>
                    <a:pt x="80990" y="361330"/>
                  </a:lnTo>
                  <a:lnTo>
                    <a:pt x="97849" y="318432"/>
                  </a:lnTo>
                  <a:lnTo>
                    <a:pt x="118916" y="277836"/>
                  </a:lnTo>
                  <a:lnTo>
                    <a:pt x="143918" y="239814"/>
                  </a:lnTo>
                  <a:lnTo>
                    <a:pt x="172583" y="204639"/>
                  </a:lnTo>
                  <a:lnTo>
                    <a:pt x="204639" y="172583"/>
                  </a:lnTo>
                  <a:lnTo>
                    <a:pt x="239814" y="143918"/>
                  </a:lnTo>
                  <a:lnTo>
                    <a:pt x="277836" y="118916"/>
                  </a:lnTo>
                  <a:lnTo>
                    <a:pt x="318432" y="97849"/>
                  </a:lnTo>
                  <a:lnTo>
                    <a:pt x="361330" y="80990"/>
                  </a:lnTo>
                  <a:lnTo>
                    <a:pt x="406258" y="68611"/>
                  </a:lnTo>
                  <a:lnTo>
                    <a:pt x="452944" y="60984"/>
                  </a:lnTo>
                  <a:lnTo>
                    <a:pt x="501116" y="58381"/>
                  </a:lnTo>
                  <a:lnTo>
                    <a:pt x="735682" y="58381"/>
                  </a:lnTo>
                  <a:lnTo>
                    <a:pt x="696175" y="39395"/>
                  </a:lnTo>
                  <a:lnTo>
                    <a:pt x="649144" y="22213"/>
                  </a:lnTo>
                  <a:lnTo>
                    <a:pt x="600841" y="9896"/>
                  </a:lnTo>
                  <a:lnTo>
                    <a:pt x="551441" y="2480"/>
                  </a:lnTo>
                  <a:lnTo>
                    <a:pt x="501116" y="0"/>
                  </a:lnTo>
                  <a:close/>
                </a:path>
                <a:path extrusionOk="0" h="1002664" w="1002664">
                  <a:moveTo>
                    <a:pt x="735682" y="58381"/>
                  </a:moveTo>
                  <a:lnTo>
                    <a:pt x="501116" y="58381"/>
                  </a:lnTo>
                  <a:lnTo>
                    <a:pt x="549290" y="60984"/>
                  </a:lnTo>
                  <a:lnTo>
                    <a:pt x="595978" y="68611"/>
                  </a:lnTo>
                  <a:lnTo>
                    <a:pt x="640907" y="80990"/>
                  </a:lnTo>
                  <a:lnTo>
                    <a:pt x="683806" y="97849"/>
                  </a:lnTo>
                  <a:lnTo>
                    <a:pt x="724402" y="118916"/>
                  </a:lnTo>
                  <a:lnTo>
                    <a:pt x="762424" y="143918"/>
                  </a:lnTo>
                  <a:lnTo>
                    <a:pt x="797598" y="172583"/>
                  </a:lnTo>
                  <a:lnTo>
                    <a:pt x="829654" y="204639"/>
                  </a:lnTo>
                  <a:lnTo>
                    <a:pt x="858318" y="239814"/>
                  </a:lnTo>
                  <a:lnTo>
                    <a:pt x="883319" y="277836"/>
                  </a:lnTo>
                  <a:lnTo>
                    <a:pt x="904385" y="318432"/>
                  </a:lnTo>
                  <a:lnTo>
                    <a:pt x="921243" y="361330"/>
                  </a:lnTo>
                  <a:lnTo>
                    <a:pt x="933622" y="406258"/>
                  </a:lnTo>
                  <a:lnTo>
                    <a:pt x="941248" y="452944"/>
                  </a:lnTo>
                  <a:lnTo>
                    <a:pt x="943851" y="501116"/>
                  </a:lnTo>
                  <a:lnTo>
                    <a:pt x="941248" y="549290"/>
                  </a:lnTo>
                  <a:lnTo>
                    <a:pt x="933622" y="595978"/>
                  </a:lnTo>
                  <a:lnTo>
                    <a:pt x="921243" y="640907"/>
                  </a:lnTo>
                  <a:lnTo>
                    <a:pt x="904385" y="683806"/>
                  </a:lnTo>
                  <a:lnTo>
                    <a:pt x="883319" y="724402"/>
                  </a:lnTo>
                  <a:lnTo>
                    <a:pt x="858318" y="762424"/>
                  </a:lnTo>
                  <a:lnTo>
                    <a:pt x="829654" y="797598"/>
                  </a:lnTo>
                  <a:lnTo>
                    <a:pt x="797598" y="829654"/>
                  </a:lnTo>
                  <a:lnTo>
                    <a:pt x="762424" y="858318"/>
                  </a:lnTo>
                  <a:lnTo>
                    <a:pt x="724402" y="883319"/>
                  </a:lnTo>
                  <a:lnTo>
                    <a:pt x="683806" y="904385"/>
                  </a:lnTo>
                  <a:lnTo>
                    <a:pt x="640907" y="921243"/>
                  </a:lnTo>
                  <a:lnTo>
                    <a:pt x="595978" y="933622"/>
                  </a:lnTo>
                  <a:lnTo>
                    <a:pt x="549290" y="941248"/>
                  </a:lnTo>
                  <a:lnTo>
                    <a:pt x="501116" y="943851"/>
                  </a:lnTo>
                  <a:lnTo>
                    <a:pt x="735682" y="943851"/>
                  </a:lnTo>
                  <a:lnTo>
                    <a:pt x="780946" y="916939"/>
                  </a:lnTo>
                  <a:lnTo>
                    <a:pt x="819553" y="888099"/>
                  </a:lnTo>
                  <a:lnTo>
                    <a:pt x="855459" y="855459"/>
                  </a:lnTo>
                  <a:lnTo>
                    <a:pt x="888099" y="819554"/>
                  </a:lnTo>
                  <a:lnTo>
                    <a:pt x="916939" y="780948"/>
                  </a:lnTo>
                  <a:lnTo>
                    <a:pt x="941884" y="739780"/>
                  </a:lnTo>
                  <a:lnTo>
                    <a:pt x="962837" y="696188"/>
                  </a:lnTo>
                  <a:lnTo>
                    <a:pt x="980019" y="649149"/>
                  </a:lnTo>
                  <a:lnTo>
                    <a:pt x="992336" y="600843"/>
                  </a:lnTo>
                  <a:lnTo>
                    <a:pt x="999753" y="551441"/>
                  </a:lnTo>
                  <a:lnTo>
                    <a:pt x="1002233" y="501116"/>
                  </a:lnTo>
                  <a:lnTo>
                    <a:pt x="999753" y="450793"/>
                  </a:lnTo>
                  <a:lnTo>
                    <a:pt x="992336" y="401396"/>
                  </a:lnTo>
                  <a:lnTo>
                    <a:pt x="980019" y="353094"/>
                  </a:lnTo>
                  <a:lnTo>
                    <a:pt x="962837" y="306057"/>
                  </a:lnTo>
                  <a:lnTo>
                    <a:pt x="941884" y="262463"/>
                  </a:lnTo>
                  <a:lnTo>
                    <a:pt x="916940" y="221291"/>
                  </a:lnTo>
                  <a:lnTo>
                    <a:pt x="888099" y="182681"/>
                  </a:lnTo>
                  <a:lnTo>
                    <a:pt x="855459" y="146773"/>
                  </a:lnTo>
                  <a:lnTo>
                    <a:pt x="819553" y="114133"/>
                  </a:lnTo>
                  <a:lnTo>
                    <a:pt x="780946" y="85293"/>
                  </a:lnTo>
                  <a:lnTo>
                    <a:pt x="739775" y="60348"/>
                  </a:lnTo>
                  <a:lnTo>
                    <a:pt x="735682" y="58381"/>
                  </a:lnTo>
                  <a:close/>
                </a:path>
              </a:pathLst>
            </a:custGeom>
            <a:solidFill>
              <a:srgbClr val="70BD6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2236355" y="2835630"/>
              <a:ext cx="891539" cy="1099185"/>
            </a:xfrm>
            <a:custGeom>
              <a:rect b="b" l="l" r="r" t="t"/>
              <a:pathLst>
                <a:path extrusionOk="0" h="1099185" w="891539">
                  <a:moveTo>
                    <a:pt x="467258" y="1077531"/>
                  </a:moveTo>
                  <a:lnTo>
                    <a:pt x="465556" y="1069124"/>
                  </a:lnTo>
                  <a:lnTo>
                    <a:pt x="460921" y="1062253"/>
                  </a:lnTo>
                  <a:lnTo>
                    <a:pt x="454050" y="1057630"/>
                  </a:lnTo>
                  <a:lnTo>
                    <a:pt x="445655" y="1055928"/>
                  </a:lnTo>
                  <a:lnTo>
                    <a:pt x="437235" y="1057630"/>
                  </a:lnTo>
                  <a:lnTo>
                    <a:pt x="430377" y="1062253"/>
                  </a:lnTo>
                  <a:lnTo>
                    <a:pt x="425742" y="1069124"/>
                  </a:lnTo>
                  <a:lnTo>
                    <a:pt x="424053" y="1077531"/>
                  </a:lnTo>
                  <a:lnTo>
                    <a:pt x="425742" y="1085938"/>
                  </a:lnTo>
                  <a:lnTo>
                    <a:pt x="430377" y="1092809"/>
                  </a:lnTo>
                  <a:lnTo>
                    <a:pt x="437235" y="1097432"/>
                  </a:lnTo>
                  <a:lnTo>
                    <a:pt x="445655" y="1099134"/>
                  </a:lnTo>
                  <a:lnTo>
                    <a:pt x="454050" y="1097432"/>
                  </a:lnTo>
                  <a:lnTo>
                    <a:pt x="460921" y="1092809"/>
                  </a:lnTo>
                  <a:lnTo>
                    <a:pt x="465556" y="1085938"/>
                  </a:lnTo>
                  <a:lnTo>
                    <a:pt x="467258" y="1077531"/>
                  </a:lnTo>
                  <a:close/>
                </a:path>
                <a:path extrusionOk="0" h="1099185" w="891539">
                  <a:moveTo>
                    <a:pt x="891324" y="445655"/>
                  </a:moveTo>
                  <a:lnTo>
                    <a:pt x="888707" y="397103"/>
                  </a:lnTo>
                  <a:lnTo>
                    <a:pt x="881037" y="350062"/>
                  </a:lnTo>
                  <a:lnTo>
                    <a:pt x="868603" y="304800"/>
                  </a:lnTo>
                  <a:lnTo>
                    <a:pt x="851649" y="261607"/>
                  </a:lnTo>
                  <a:lnTo>
                    <a:pt x="830478" y="220726"/>
                  </a:lnTo>
                  <a:lnTo>
                    <a:pt x="805332" y="182460"/>
                  </a:lnTo>
                  <a:lnTo>
                    <a:pt x="776503" y="147066"/>
                  </a:lnTo>
                  <a:lnTo>
                    <a:pt x="744258" y="114820"/>
                  </a:lnTo>
                  <a:lnTo>
                    <a:pt x="708863" y="85991"/>
                  </a:lnTo>
                  <a:lnTo>
                    <a:pt x="670598" y="60845"/>
                  </a:lnTo>
                  <a:lnTo>
                    <a:pt x="629716" y="39674"/>
                  </a:lnTo>
                  <a:lnTo>
                    <a:pt x="586524" y="22720"/>
                  </a:lnTo>
                  <a:lnTo>
                    <a:pt x="541261" y="10287"/>
                  </a:lnTo>
                  <a:lnTo>
                    <a:pt x="494220" y="2616"/>
                  </a:lnTo>
                  <a:lnTo>
                    <a:pt x="445668" y="0"/>
                  </a:lnTo>
                  <a:lnTo>
                    <a:pt x="397103" y="2616"/>
                  </a:lnTo>
                  <a:lnTo>
                    <a:pt x="350050" y="10287"/>
                  </a:lnTo>
                  <a:lnTo>
                    <a:pt x="304800" y="22720"/>
                  </a:lnTo>
                  <a:lnTo>
                    <a:pt x="261594" y="39674"/>
                  </a:lnTo>
                  <a:lnTo>
                    <a:pt x="220726" y="60845"/>
                  </a:lnTo>
                  <a:lnTo>
                    <a:pt x="182460" y="85991"/>
                  </a:lnTo>
                  <a:lnTo>
                    <a:pt x="147066" y="114820"/>
                  </a:lnTo>
                  <a:lnTo>
                    <a:pt x="114808" y="147066"/>
                  </a:lnTo>
                  <a:lnTo>
                    <a:pt x="85979" y="182460"/>
                  </a:lnTo>
                  <a:lnTo>
                    <a:pt x="60845" y="220726"/>
                  </a:lnTo>
                  <a:lnTo>
                    <a:pt x="39662" y="261607"/>
                  </a:lnTo>
                  <a:lnTo>
                    <a:pt x="22707" y="304800"/>
                  </a:lnTo>
                  <a:lnTo>
                    <a:pt x="10274" y="350062"/>
                  </a:lnTo>
                  <a:lnTo>
                    <a:pt x="2603" y="397103"/>
                  </a:lnTo>
                  <a:lnTo>
                    <a:pt x="0" y="445655"/>
                  </a:lnTo>
                  <a:lnTo>
                    <a:pt x="2603" y="494220"/>
                  </a:lnTo>
                  <a:lnTo>
                    <a:pt x="10274" y="541261"/>
                  </a:lnTo>
                  <a:lnTo>
                    <a:pt x="22707" y="586524"/>
                  </a:lnTo>
                  <a:lnTo>
                    <a:pt x="39662" y="629716"/>
                  </a:lnTo>
                  <a:lnTo>
                    <a:pt x="60845" y="670585"/>
                  </a:lnTo>
                  <a:lnTo>
                    <a:pt x="85979" y="708863"/>
                  </a:lnTo>
                  <a:lnTo>
                    <a:pt x="114808" y="744258"/>
                  </a:lnTo>
                  <a:lnTo>
                    <a:pt x="147066" y="776503"/>
                  </a:lnTo>
                  <a:lnTo>
                    <a:pt x="182460" y="805332"/>
                  </a:lnTo>
                  <a:lnTo>
                    <a:pt x="220726" y="830465"/>
                  </a:lnTo>
                  <a:lnTo>
                    <a:pt x="261594" y="851649"/>
                  </a:lnTo>
                  <a:lnTo>
                    <a:pt x="304800" y="868603"/>
                  </a:lnTo>
                  <a:lnTo>
                    <a:pt x="350050" y="881037"/>
                  </a:lnTo>
                  <a:lnTo>
                    <a:pt x="397103" y="888707"/>
                  </a:lnTo>
                  <a:lnTo>
                    <a:pt x="445668" y="891311"/>
                  </a:lnTo>
                  <a:lnTo>
                    <a:pt x="494220" y="888707"/>
                  </a:lnTo>
                  <a:lnTo>
                    <a:pt x="541261" y="881037"/>
                  </a:lnTo>
                  <a:lnTo>
                    <a:pt x="586524" y="868603"/>
                  </a:lnTo>
                  <a:lnTo>
                    <a:pt x="629716" y="851649"/>
                  </a:lnTo>
                  <a:lnTo>
                    <a:pt x="670598" y="830465"/>
                  </a:lnTo>
                  <a:lnTo>
                    <a:pt x="708863" y="805332"/>
                  </a:lnTo>
                  <a:lnTo>
                    <a:pt x="744258" y="776503"/>
                  </a:lnTo>
                  <a:lnTo>
                    <a:pt x="776503" y="744258"/>
                  </a:lnTo>
                  <a:lnTo>
                    <a:pt x="805332" y="708863"/>
                  </a:lnTo>
                  <a:lnTo>
                    <a:pt x="830478" y="670585"/>
                  </a:lnTo>
                  <a:lnTo>
                    <a:pt x="851649" y="629716"/>
                  </a:lnTo>
                  <a:lnTo>
                    <a:pt x="868603" y="586524"/>
                  </a:lnTo>
                  <a:lnTo>
                    <a:pt x="881037" y="541261"/>
                  </a:lnTo>
                  <a:lnTo>
                    <a:pt x="888707" y="494220"/>
                  </a:lnTo>
                  <a:lnTo>
                    <a:pt x="891324" y="4456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1276134" y="3886174"/>
              <a:ext cx="33000" cy="30300"/>
            </a:xfrm>
            <a:prstGeom prst="rect">
              <a:avLst/>
            </a:pr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1213218" y="3869829"/>
              <a:ext cx="33900" cy="30300"/>
            </a:xfrm>
            <a:prstGeom prst="rect">
              <a:avLst/>
            </a:pr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1152461" y="3847172"/>
              <a:ext cx="34500" cy="30300"/>
            </a:xfrm>
            <a:prstGeom prst="rect">
              <a:avLst/>
            </a:pr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1094549" y="3818407"/>
              <a:ext cx="34800" cy="30300"/>
            </a:xfrm>
            <a:prstGeom prst="rect">
              <a:avLst/>
            </a:pr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1040079" y="3783863"/>
              <a:ext cx="34500" cy="30300"/>
            </a:xfrm>
            <a:prstGeom prst="rect">
              <a:avLst/>
            </a:pr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989622" y="3743947"/>
              <a:ext cx="33900" cy="30300"/>
            </a:xfrm>
            <a:prstGeom prst="rect">
              <a:avLst/>
            </a:pr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943305" y="3699065"/>
              <a:ext cx="33600" cy="30300"/>
            </a:xfrm>
            <a:prstGeom prst="rect">
              <a:avLst/>
            </a:prstGeom>
            <a:blipFill rotWithShape="1">
              <a:blip r:embed="rId2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901331" y="3649687"/>
              <a:ext cx="34200" cy="30300"/>
            </a:xfrm>
            <a:prstGeom prst="rect">
              <a:avLst/>
            </a:pr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864781" y="3596360"/>
              <a:ext cx="34500" cy="30300"/>
            </a:xfrm>
            <a:prstGeom prst="rect">
              <a:avLst/>
            </a:prstGeom>
            <a:blipFill rotWithShape="1">
              <a:blip r:embed="rId2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834085" y="3539591"/>
              <a:ext cx="34500" cy="30300"/>
            </a:xfrm>
            <a:prstGeom prst="rect">
              <a:avLst/>
            </a:prstGeom>
            <a:blipFill rotWithShape="1">
              <a:blip r:embed="rId2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809510" y="3479952"/>
              <a:ext cx="34200" cy="30300"/>
            </a:xfrm>
            <a:prstGeom prst="rect">
              <a:avLst/>
            </a:prstGeom>
            <a:blipFill rotWithShape="1">
              <a:blip r:embed="rId3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791426" y="3418077"/>
              <a:ext cx="33300" cy="30300"/>
            </a:xfrm>
            <a:prstGeom prst="rect">
              <a:avLst/>
            </a:prstGeom>
            <a:blipFill rotWithShape="1">
              <a:blip r:embed="rId3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781062" y="3354641"/>
              <a:ext cx="31200" cy="30300"/>
            </a:xfrm>
            <a:prstGeom prst="rect">
              <a:avLst/>
            </a:prstGeom>
            <a:blipFill rotWithShape="1">
              <a:blip r:embed="rId3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781062" y="3290316"/>
              <a:ext cx="24900" cy="30300"/>
            </a:xfrm>
            <a:prstGeom prst="rect">
              <a:avLst/>
            </a:prstGeom>
            <a:blipFill rotWithShape="1">
              <a:blip r:embed="rId3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781062" y="3225761"/>
              <a:ext cx="26400" cy="30300"/>
            </a:xfrm>
            <a:prstGeom prst="rect">
              <a:avLst/>
            </a:prstGeom>
            <a:blipFill rotWithShape="1">
              <a:blip r:embed="rId3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782967" y="3161639"/>
              <a:ext cx="32700" cy="30300"/>
            </a:xfrm>
            <a:prstGeom prst="rect">
              <a:avLst/>
            </a:prstGeom>
            <a:blipFill rotWithShape="1">
              <a:blip r:embed="rId3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796582" y="3098634"/>
              <a:ext cx="33600" cy="30300"/>
            </a:xfrm>
            <a:prstGeom prst="rect">
              <a:avLst/>
            </a:prstGeom>
            <a:blipFill rotWithShape="1">
              <a:blip r:embed="rId3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816787" y="3037395"/>
              <a:ext cx="34500" cy="30300"/>
            </a:xfrm>
            <a:prstGeom prst="rect">
              <a:avLst/>
            </a:prstGeom>
            <a:blipFill rotWithShape="1">
              <a:blip r:embed="rId3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843394" y="2978632"/>
              <a:ext cx="34500" cy="30300"/>
            </a:xfrm>
            <a:prstGeom prst="rect">
              <a:avLst/>
            </a:prstGeom>
            <a:blipFill rotWithShape="1">
              <a:blip r:embed="rId3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876058" y="2922879"/>
              <a:ext cx="34500" cy="30300"/>
            </a:xfrm>
            <a:prstGeom prst="rect">
              <a:avLst/>
            </a:prstGeom>
            <a:blipFill rotWithShape="1">
              <a:blip r:embed="rId3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914438" y="2870771"/>
              <a:ext cx="34200" cy="30300"/>
            </a:xfrm>
            <a:prstGeom prst="rect">
              <a:avLst/>
            </a:prstGeom>
            <a:blipFill rotWithShape="1">
              <a:blip r:embed="rId4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958088" y="2822828"/>
              <a:ext cx="33300" cy="30300"/>
            </a:xfrm>
            <a:prstGeom prst="rect">
              <a:avLst/>
            </a:prstGeom>
            <a:blipFill rotWithShape="1">
              <a:blip r:embed="rId4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1005585" y="2779522"/>
              <a:ext cx="34200" cy="30300"/>
            </a:xfrm>
            <a:prstGeom prst="rect">
              <a:avLst/>
            </a:prstGeom>
            <a:blipFill rotWithShape="1">
              <a:blip r:embed="rId4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1057402" y="2741294"/>
              <a:ext cx="34500" cy="30300"/>
            </a:xfrm>
            <a:prstGeom prst="rect">
              <a:avLst/>
            </a:prstGeom>
            <a:blipFill rotWithShape="1">
              <a:blip r:embed="rId4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1113040" y="2708605"/>
              <a:ext cx="34500" cy="30300"/>
            </a:xfrm>
            <a:prstGeom prst="rect">
              <a:avLst/>
            </a:prstGeom>
            <a:blipFill rotWithShape="1">
              <a:blip r:embed="rId4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1171917" y="2681795"/>
              <a:ext cx="34500" cy="30300"/>
            </a:xfrm>
            <a:prstGeom prst="rect">
              <a:avLst/>
            </a:prstGeom>
            <a:blipFill rotWithShape="1">
              <a:blip r:embed="rId4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1233436" y="2661157"/>
              <a:ext cx="33600" cy="30300"/>
            </a:xfrm>
            <a:prstGeom prst="rect">
              <a:avLst/>
            </a:prstGeom>
            <a:blipFill rotWithShape="1">
              <a:blip r:embed="rId4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1296898" y="2646946"/>
              <a:ext cx="32700" cy="30300"/>
            </a:xfrm>
            <a:prstGeom prst="rect">
              <a:avLst/>
            </a:prstGeom>
            <a:blipFill rotWithShape="1">
              <a:blip r:embed="rId4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1784426" y="2765475"/>
              <a:ext cx="34200" cy="30300"/>
            </a:xfrm>
            <a:prstGeom prst="rect">
              <a:avLst/>
            </a:prstGeom>
            <a:blipFill rotWithShape="1">
              <a:blip r:embed="rId4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730870" y="2729128"/>
              <a:ext cx="34500" cy="30300"/>
            </a:xfrm>
            <a:prstGeom prst="rect">
              <a:avLst/>
            </a:prstGeom>
            <a:blipFill rotWithShape="1">
              <a:blip r:embed="rId4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1674050" y="2698470"/>
              <a:ext cx="34500" cy="30300"/>
            </a:xfrm>
            <a:prstGeom prst="rect">
              <a:avLst/>
            </a:prstGeom>
            <a:blipFill rotWithShape="1">
              <a:blip r:embed="rId5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1614550" y="2673807"/>
              <a:ext cx="34200" cy="30300"/>
            </a:xfrm>
            <a:prstGeom prst="rect">
              <a:avLst/>
            </a:prstGeom>
            <a:blipFill rotWithShape="1">
              <a:blip r:embed="rId5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553032" y="2655392"/>
              <a:ext cx="33300" cy="30300"/>
            </a:xfrm>
            <a:prstGeom prst="rect">
              <a:avLst/>
            </a:prstGeom>
            <a:blipFill rotWithShape="1">
              <a:blip r:embed="rId5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490129" y="2643492"/>
              <a:ext cx="32400" cy="30300"/>
            </a:xfrm>
            <a:prstGeom prst="rect">
              <a:avLst/>
            </a:prstGeom>
            <a:blipFill rotWithShape="1">
              <a:blip r:embed="rId5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1425156" y="2640240"/>
              <a:ext cx="32400" cy="30300"/>
            </a:xfrm>
            <a:prstGeom prst="rect">
              <a:avLst/>
            </a:prstGeom>
            <a:blipFill rotWithShape="1">
              <a:blip r:embed="rId5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1359052" y="2640240"/>
              <a:ext cx="32400" cy="30300"/>
            </a:xfrm>
            <a:prstGeom prst="rect">
              <a:avLst/>
            </a:prstGeom>
            <a:blipFill rotWithShape="1">
              <a:blip r:embed="rId5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1355204" y="3877221"/>
              <a:ext cx="66040" cy="78739"/>
            </a:xfrm>
            <a:custGeom>
              <a:rect b="b" l="l" r="r" t="t"/>
              <a:pathLst>
                <a:path extrusionOk="0" h="78739" w="66040">
                  <a:moveTo>
                    <a:pt x="65824" y="0"/>
                  </a:moveTo>
                  <a:lnTo>
                    <a:pt x="0" y="39281"/>
                  </a:lnTo>
                  <a:lnTo>
                    <a:pt x="65824" y="78562"/>
                  </a:lnTo>
                  <a:lnTo>
                    <a:pt x="65824" y="0"/>
                  </a:lnTo>
                  <a:close/>
                </a:path>
              </a:pathLst>
            </a:custGeom>
            <a:solidFill>
              <a:srgbClr val="1C75B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937942" y="2807055"/>
              <a:ext cx="1027200" cy="1040700"/>
            </a:xfrm>
            <a:prstGeom prst="rect">
              <a:avLst/>
            </a:prstGeom>
            <a:blipFill rotWithShape="1">
              <a:blip r:embed="rId5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919924" y="2780169"/>
              <a:ext cx="1002300" cy="1002300"/>
            </a:xfrm>
            <a:prstGeom prst="rect">
              <a:avLst/>
            </a:prstGeom>
            <a:blipFill rotWithShape="1">
              <a:blip r:embed="rId5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975359" y="2835630"/>
              <a:ext cx="891539" cy="891539"/>
            </a:xfrm>
            <a:custGeom>
              <a:rect b="b" l="l" r="r" t="t"/>
              <a:pathLst>
                <a:path extrusionOk="0" h="891539" w="891539">
                  <a:moveTo>
                    <a:pt x="445668" y="0"/>
                  </a:moveTo>
                  <a:lnTo>
                    <a:pt x="397107" y="2615"/>
                  </a:lnTo>
                  <a:lnTo>
                    <a:pt x="350061" y="10279"/>
                  </a:lnTo>
                  <a:lnTo>
                    <a:pt x="304801" y="22720"/>
                  </a:lnTo>
                  <a:lnTo>
                    <a:pt x="261600" y="39666"/>
                  </a:lnTo>
                  <a:lnTo>
                    <a:pt x="220729" y="60845"/>
                  </a:lnTo>
                  <a:lnTo>
                    <a:pt x="182461" y="85986"/>
                  </a:lnTo>
                  <a:lnTo>
                    <a:pt x="147066" y="114816"/>
                  </a:lnTo>
                  <a:lnTo>
                    <a:pt x="114818" y="147064"/>
                  </a:lnTo>
                  <a:lnTo>
                    <a:pt x="85987" y="182458"/>
                  </a:lnTo>
                  <a:lnTo>
                    <a:pt x="60846" y="220726"/>
                  </a:lnTo>
                  <a:lnTo>
                    <a:pt x="39666" y="261595"/>
                  </a:lnTo>
                  <a:lnTo>
                    <a:pt x="22720" y="304795"/>
                  </a:lnTo>
                  <a:lnTo>
                    <a:pt x="10279" y="350052"/>
                  </a:lnTo>
                  <a:lnTo>
                    <a:pt x="2615" y="397097"/>
                  </a:lnTo>
                  <a:lnTo>
                    <a:pt x="0" y="445655"/>
                  </a:lnTo>
                  <a:lnTo>
                    <a:pt x="2615" y="494214"/>
                  </a:lnTo>
                  <a:lnTo>
                    <a:pt x="10279" y="541258"/>
                  </a:lnTo>
                  <a:lnTo>
                    <a:pt x="22720" y="586516"/>
                  </a:lnTo>
                  <a:lnTo>
                    <a:pt x="39666" y="629715"/>
                  </a:lnTo>
                  <a:lnTo>
                    <a:pt x="60846" y="670585"/>
                  </a:lnTo>
                  <a:lnTo>
                    <a:pt x="85987" y="708852"/>
                  </a:lnTo>
                  <a:lnTo>
                    <a:pt x="114818" y="744246"/>
                  </a:lnTo>
                  <a:lnTo>
                    <a:pt x="147066" y="776494"/>
                  </a:lnTo>
                  <a:lnTo>
                    <a:pt x="182461" y="805324"/>
                  </a:lnTo>
                  <a:lnTo>
                    <a:pt x="220729" y="830465"/>
                  </a:lnTo>
                  <a:lnTo>
                    <a:pt x="261600" y="851645"/>
                  </a:lnTo>
                  <a:lnTo>
                    <a:pt x="304801" y="868591"/>
                  </a:lnTo>
                  <a:lnTo>
                    <a:pt x="350061" y="881032"/>
                  </a:lnTo>
                  <a:lnTo>
                    <a:pt x="397107" y="888696"/>
                  </a:lnTo>
                  <a:lnTo>
                    <a:pt x="445668" y="891311"/>
                  </a:lnTo>
                  <a:lnTo>
                    <a:pt x="494227" y="888696"/>
                  </a:lnTo>
                  <a:lnTo>
                    <a:pt x="541271" y="881032"/>
                  </a:lnTo>
                  <a:lnTo>
                    <a:pt x="586528" y="868591"/>
                  </a:lnTo>
                  <a:lnTo>
                    <a:pt x="629728" y="851645"/>
                  </a:lnTo>
                  <a:lnTo>
                    <a:pt x="670598" y="830465"/>
                  </a:lnTo>
                  <a:lnTo>
                    <a:pt x="708865" y="805324"/>
                  </a:lnTo>
                  <a:lnTo>
                    <a:pt x="744259" y="776494"/>
                  </a:lnTo>
                  <a:lnTo>
                    <a:pt x="776507" y="744246"/>
                  </a:lnTo>
                  <a:lnTo>
                    <a:pt x="805337" y="708852"/>
                  </a:lnTo>
                  <a:lnTo>
                    <a:pt x="830478" y="670585"/>
                  </a:lnTo>
                  <a:lnTo>
                    <a:pt x="851657" y="629715"/>
                  </a:lnTo>
                  <a:lnTo>
                    <a:pt x="868604" y="586516"/>
                  </a:lnTo>
                  <a:lnTo>
                    <a:pt x="881045" y="541258"/>
                  </a:lnTo>
                  <a:lnTo>
                    <a:pt x="888709" y="494214"/>
                  </a:lnTo>
                  <a:lnTo>
                    <a:pt x="891324" y="445655"/>
                  </a:lnTo>
                  <a:lnTo>
                    <a:pt x="888709" y="397097"/>
                  </a:lnTo>
                  <a:lnTo>
                    <a:pt x="881045" y="350052"/>
                  </a:lnTo>
                  <a:lnTo>
                    <a:pt x="868604" y="304795"/>
                  </a:lnTo>
                  <a:lnTo>
                    <a:pt x="851657" y="261595"/>
                  </a:lnTo>
                  <a:lnTo>
                    <a:pt x="830478" y="220726"/>
                  </a:lnTo>
                  <a:lnTo>
                    <a:pt x="805337" y="182458"/>
                  </a:lnTo>
                  <a:lnTo>
                    <a:pt x="776507" y="147064"/>
                  </a:lnTo>
                  <a:lnTo>
                    <a:pt x="744259" y="114816"/>
                  </a:lnTo>
                  <a:lnTo>
                    <a:pt x="708865" y="85986"/>
                  </a:lnTo>
                  <a:lnTo>
                    <a:pt x="670598" y="60845"/>
                  </a:lnTo>
                  <a:lnTo>
                    <a:pt x="629728" y="39666"/>
                  </a:lnTo>
                  <a:lnTo>
                    <a:pt x="586528" y="22720"/>
                  </a:lnTo>
                  <a:lnTo>
                    <a:pt x="541271" y="10279"/>
                  </a:lnTo>
                  <a:lnTo>
                    <a:pt x="494227" y="2615"/>
                  </a:lnTo>
                  <a:lnTo>
                    <a:pt x="4456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1469174" y="3522979"/>
              <a:ext cx="150494" cy="32385"/>
            </a:xfrm>
            <a:custGeom>
              <a:rect b="b" l="l" r="r" t="t"/>
              <a:pathLst>
                <a:path extrusionOk="0" h="32385" w="150494">
                  <a:moveTo>
                    <a:pt x="17145" y="10972"/>
                  </a:moveTo>
                  <a:lnTo>
                    <a:pt x="15544" y="9131"/>
                  </a:lnTo>
                  <a:lnTo>
                    <a:pt x="14389" y="7785"/>
                  </a:lnTo>
                  <a:lnTo>
                    <a:pt x="12915" y="7785"/>
                  </a:lnTo>
                  <a:lnTo>
                    <a:pt x="12915" y="13500"/>
                  </a:lnTo>
                  <a:lnTo>
                    <a:pt x="12915" y="20574"/>
                  </a:lnTo>
                  <a:lnTo>
                    <a:pt x="11036" y="21983"/>
                  </a:lnTo>
                  <a:lnTo>
                    <a:pt x="6197" y="21983"/>
                  </a:lnTo>
                  <a:lnTo>
                    <a:pt x="5016" y="21501"/>
                  </a:lnTo>
                  <a:lnTo>
                    <a:pt x="4241" y="20955"/>
                  </a:lnTo>
                  <a:lnTo>
                    <a:pt x="4241" y="13258"/>
                  </a:lnTo>
                  <a:lnTo>
                    <a:pt x="5130" y="12585"/>
                  </a:lnTo>
                  <a:lnTo>
                    <a:pt x="6400" y="11912"/>
                  </a:lnTo>
                  <a:lnTo>
                    <a:pt x="11137" y="11912"/>
                  </a:lnTo>
                  <a:lnTo>
                    <a:pt x="12915" y="13500"/>
                  </a:lnTo>
                  <a:lnTo>
                    <a:pt x="12915" y="7785"/>
                  </a:lnTo>
                  <a:lnTo>
                    <a:pt x="6934" y="7785"/>
                  </a:lnTo>
                  <a:lnTo>
                    <a:pt x="5372" y="8382"/>
                  </a:lnTo>
                  <a:lnTo>
                    <a:pt x="4241" y="9131"/>
                  </a:lnTo>
                  <a:lnTo>
                    <a:pt x="4241" y="177"/>
                  </a:lnTo>
                  <a:lnTo>
                    <a:pt x="0" y="177"/>
                  </a:lnTo>
                  <a:lnTo>
                    <a:pt x="0" y="25984"/>
                  </a:lnTo>
                  <a:lnTo>
                    <a:pt x="2908" y="25984"/>
                  </a:lnTo>
                  <a:lnTo>
                    <a:pt x="3390" y="24498"/>
                  </a:lnTo>
                  <a:lnTo>
                    <a:pt x="4457" y="25349"/>
                  </a:lnTo>
                  <a:lnTo>
                    <a:pt x="6083" y="26149"/>
                  </a:lnTo>
                  <a:lnTo>
                    <a:pt x="13614" y="26149"/>
                  </a:lnTo>
                  <a:lnTo>
                    <a:pt x="15671" y="24498"/>
                  </a:lnTo>
                  <a:lnTo>
                    <a:pt x="17145" y="23329"/>
                  </a:lnTo>
                  <a:lnTo>
                    <a:pt x="17145" y="21983"/>
                  </a:lnTo>
                  <a:lnTo>
                    <a:pt x="17145" y="11912"/>
                  </a:lnTo>
                  <a:lnTo>
                    <a:pt x="17145" y="10972"/>
                  </a:lnTo>
                  <a:close/>
                </a:path>
                <a:path extrusionOk="0" h="32385" w="150494">
                  <a:moveTo>
                    <a:pt x="36766" y="7962"/>
                  </a:moveTo>
                  <a:lnTo>
                    <a:pt x="32524" y="7962"/>
                  </a:lnTo>
                  <a:lnTo>
                    <a:pt x="32524" y="19202"/>
                  </a:lnTo>
                  <a:lnTo>
                    <a:pt x="31775" y="19875"/>
                  </a:lnTo>
                  <a:lnTo>
                    <a:pt x="30403" y="20751"/>
                  </a:lnTo>
                  <a:lnTo>
                    <a:pt x="26060" y="20751"/>
                  </a:lnTo>
                  <a:lnTo>
                    <a:pt x="24930" y="19977"/>
                  </a:lnTo>
                  <a:lnTo>
                    <a:pt x="24930" y="7962"/>
                  </a:lnTo>
                  <a:lnTo>
                    <a:pt x="20688" y="7962"/>
                  </a:lnTo>
                  <a:lnTo>
                    <a:pt x="20688" y="23507"/>
                  </a:lnTo>
                  <a:lnTo>
                    <a:pt x="22707" y="25107"/>
                  </a:lnTo>
                  <a:lnTo>
                    <a:pt x="29375" y="25107"/>
                  </a:lnTo>
                  <a:lnTo>
                    <a:pt x="31318" y="24041"/>
                  </a:lnTo>
                  <a:lnTo>
                    <a:pt x="32524" y="23050"/>
                  </a:lnTo>
                  <a:lnTo>
                    <a:pt x="32524" y="27228"/>
                  </a:lnTo>
                  <a:lnTo>
                    <a:pt x="30937" y="28460"/>
                  </a:lnTo>
                  <a:lnTo>
                    <a:pt x="23406" y="28460"/>
                  </a:lnTo>
                  <a:lnTo>
                    <a:pt x="21564" y="27571"/>
                  </a:lnTo>
                  <a:lnTo>
                    <a:pt x="21564" y="30746"/>
                  </a:lnTo>
                  <a:lnTo>
                    <a:pt x="22517" y="31813"/>
                  </a:lnTo>
                  <a:lnTo>
                    <a:pt x="23939" y="32346"/>
                  </a:lnTo>
                  <a:lnTo>
                    <a:pt x="34010" y="32346"/>
                  </a:lnTo>
                  <a:lnTo>
                    <a:pt x="36766" y="29806"/>
                  </a:lnTo>
                  <a:lnTo>
                    <a:pt x="36766" y="28460"/>
                  </a:lnTo>
                  <a:lnTo>
                    <a:pt x="36766" y="23050"/>
                  </a:lnTo>
                  <a:lnTo>
                    <a:pt x="36766" y="20751"/>
                  </a:lnTo>
                  <a:lnTo>
                    <a:pt x="36766" y="7962"/>
                  </a:lnTo>
                  <a:close/>
                </a:path>
                <a:path extrusionOk="0" h="32385" w="150494">
                  <a:moveTo>
                    <a:pt x="73050" y="21386"/>
                  </a:moveTo>
                  <a:lnTo>
                    <a:pt x="72110" y="18973"/>
                  </a:lnTo>
                  <a:lnTo>
                    <a:pt x="70586" y="17741"/>
                  </a:lnTo>
                  <a:lnTo>
                    <a:pt x="69354" y="19685"/>
                  </a:lnTo>
                  <a:lnTo>
                    <a:pt x="67043" y="21805"/>
                  </a:lnTo>
                  <a:lnTo>
                    <a:pt x="57442" y="21805"/>
                  </a:lnTo>
                  <a:lnTo>
                    <a:pt x="53632" y="19265"/>
                  </a:lnTo>
                  <a:lnTo>
                    <a:pt x="53632" y="7315"/>
                  </a:lnTo>
                  <a:lnTo>
                    <a:pt x="57518" y="4318"/>
                  </a:lnTo>
                  <a:lnTo>
                    <a:pt x="67043" y="4318"/>
                  </a:lnTo>
                  <a:lnTo>
                    <a:pt x="68999" y="6616"/>
                  </a:lnTo>
                  <a:lnTo>
                    <a:pt x="70231" y="8382"/>
                  </a:lnTo>
                  <a:lnTo>
                    <a:pt x="71818" y="6959"/>
                  </a:lnTo>
                  <a:lnTo>
                    <a:pt x="72631" y="4673"/>
                  </a:lnTo>
                  <a:lnTo>
                    <a:pt x="72580" y="4318"/>
                  </a:lnTo>
                  <a:lnTo>
                    <a:pt x="71932" y="3365"/>
                  </a:lnTo>
                  <a:lnTo>
                    <a:pt x="69354" y="0"/>
                  </a:lnTo>
                  <a:lnTo>
                    <a:pt x="54800" y="0"/>
                  </a:lnTo>
                  <a:lnTo>
                    <a:pt x="49199" y="4673"/>
                  </a:lnTo>
                  <a:lnTo>
                    <a:pt x="49199" y="21628"/>
                  </a:lnTo>
                  <a:lnTo>
                    <a:pt x="54686" y="26149"/>
                  </a:lnTo>
                  <a:lnTo>
                    <a:pt x="69456" y="26149"/>
                  </a:lnTo>
                  <a:lnTo>
                    <a:pt x="72288" y="22618"/>
                  </a:lnTo>
                  <a:lnTo>
                    <a:pt x="72783" y="21805"/>
                  </a:lnTo>
                  <a:lnTo>
                    <a:pt x="73050" y="21386"/>
                  </a:lnTo>
                  <a:close/>
                </a:path>
                <a:path extrusionOk="0" h="32385" w="150494">
                  <a:moveTo>
                    <a:pt x="98437" y="11671"/>
                  </a:moveTo>
                  <a:lnTo>
                    <a:pt x="87744" y="11671"/>
                  </a:lnTo>
                  <a:lnTo>
                    <a:pt x="87744" y="15633"/>
                  </a:lnTo>
                  <a:lnTo>
                    <a:pt x="94386" y="15633"/>
                  </a:lnTo>
                  <a:lnTo>
                    <a:pt x="94386" y="20751"/>
                  </a:lnTo>
                  <a:lnTo>
                    <a:pt x="92925" y="21450"/>
                  </a:lnTo>
                  <a:lnTo>
                    <a:pt x="90843" y="22098"/>
                  </a:lnTo>
                  <a:lnTo>
                    <a:pt x="82359" y="22098"/>
                  </a:lnTo>
                  <a:lnTo>
                    <a:pt x="78905" y="19164"/>
                  </a:lnTo>
                  <a:lnTo>
                    <a:pt x="78905" y="7251"/>
                  </a:lnTo>
                  <a:lnTo>
                    <a:pt x="82715" y="4419"/>
                  </a:lnTo>
                  <a:lnTo>
                    <a:pt x="92506" y="4419"/>
                  </a:lnTo>
                  <a:lnTo>
                    <a:pt x="94551" y="6019"/>
                  </a:lnTo>
                  <a:lnTo>
                    <a:pt x="96037" y="7429"/>
                  </a:lnTo>
                  <a:lnTo>
                    <a:pt x="97383" y="5905"/>
                  </a:lnTo>
                  <a:lnTo>
                    <a:pt x="97891" y="4419"/>
                  </a:lnTo>
                  <a:lnTo>
                    <a:pt x="98259" y="3365"/>
                  </a:lnTo>
                  <a:lnTo>
                    <a:pt x="97383" y="2552"/>
                  </a:lnTo>
                  <a:lnTo>
                    <a:pt x="94449" y="12"/>
                  </a:lnTo>
                  <a:lnTo>
                    <a:pt x="80060" y="12"/>
                  </a:lnTo>
                  <a:lnTo>
                    <a:pt x="74485" y="4597"/>
                  </a:lnTo>
                  <a:lnTo>
                    <a:pt x="74485" y="21920"/>
                  </a:lnTo>
                  <a:lnTo>
                    <a:pt x="80238" y="26162"/>
                  </a:lnTo>
                  <a:lnTo>
                    <a:pt x="95262" y="26162"/>
                  </a:lnTo>
                  <a:lnTo>
                    <a:pt x="98437" y="22809"/>
                  </a:lnTo>
                  <a:lnTo>
                    <a:pt x="98437" y="22098"/>
                  </a:lnTo>
                  <a:lnTo>
                    <a:pt x="98437" y="11671"/>
                  </a:lnTo>
                  <a:close/>
                </a:path>
                <a:path extrusionOk="0" h="32385" w="150494">
                  <a:moveTo>
                    <a:pt x="119481" y="21564"/>
                  </a:moveTo>
                  <a:lnTo>
                    <a:pt x="106400" y="21564"/>
                  </a:lnTo>
                  <a:lnTo>
                    <a:pt x="106400" y="15760"/>
                  </a:lnTo>
                  <a:lnTo>
                    <a:pt x="117170" y="15760"/>
                  </a:lnTo>
                  <a:lnTo>
                    <a:pt x="117170" y="11417"/>
                  </a:lnTo>
                  <a:lnTo>
                    <a:pt x="106400" y="11417"/>
                  </a:lnTo>
                  <a:lnTo>
                    <a:pt x="106400" y="4597"/>
                  </a:lnTo>
                  <a:lnTo>
                    <a:pt x="118948" y="4597"/>
                  </a:lnTo>
                  <a:lnTo>
                    <a:pt x="118948" y="177"/>
                  </a:lnTo>
                  <a:lnTo>
                    <a:pt x="101993" y="177"/>
                  </a:lnTo>
                  <a:lnTo>
                    <a:pt x="101993" y="25984"/>
                  </a:lnTo>
                  <a:lnTo>
                    <a:pt x="119481" y="25984"/>
                  </a:lnTo>
                  <a:lnTo>
                    <a:pt x="119481" y="21564"/>
                  </a:lnTo>
                  <a:close/>
                </a:path>
                <a:path extrusionOk="0" h="32385" w="150494">
                  <a:moveTo>
                    <a:pt x="149872" y="177"/>
                  </a:moveTo>
                  <a:lnTo>
                    <a:pt x="146443" y="177"/>
                  </a:lnTo>
                  <a:lnTo>
                    <a:pt x="136271" y="12192"/>
                  </a:lnTo>
                  <a:lnTo>
                    <a:pt x="126123" y="177"/>
                  </a:lnTo>
                  <a:lnTo>
                    <a:pt x="122669" y="177"/>
                  </a:lnTo>
                  <a:lnTo>
                    <a:pt x="122669" y="25971"/>
                  </a:lnTo>
                  <a:lnTo>
                    <a:pt x="127076" y="25971"/>
                  </a:lnTo>
                  <a:lnTo>
                    <a:pt x="127076" y="7988"/>
                  </a:lnTo>
                  <a:lnTo>
                    <a:pt x="136105" y="18554"/>
                  </a:lnTo>
                  <a:lnTo>
                    <a:pt x="136448" y="18554"/>
                  </a:lnTo>
                  <a:lnTo>
                    <a:pt x="145453" y="8026"/>
                  </a:lnTo>
                  <a:lnTo>
                    <a:pt x="145453" y="25971"/>
                  </a:lnTo>
                  <a:lnTo>
                    <a:pt x="149872" y="25971"/>
                  </a:lnTo>
                  <a:lnTo>
                    <a:pt x="149872" y="177"/>
                  </a:lnTo>
                  <a:close/>
                </a:path>
              </a:pathLst>
            </a:custGeom>
            <a:solidFill>
              <a:srgbClr val="241F2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269606" y="3040875"/>
              <a:ext cx="241500" cy="241500"/>
            </a:xfrm>
            <a:prstGeom prst="rect">
              <a:avLst/>
            </a:prstGeom>
            <a:blipFill rotWithShape="1">
              <a:blip r:embed="rId5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1161376" y="3014472"/>
              <a:ext cx="457800" cy="483300"/>
            </a:xfrm>
            <a:prstGeom prst="rect">
              <a:avLst/>
            </a:prstGeom>
            <a:blipFill rotWithShape="1">
              <a:blip r:embed="rId5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3758412" y="3017837"/>
              <a:ext cx="372110" cy="323214"/>
            </a:xfrm>
            <a:custGeom>
              <a:rect b="b" l="l" r="r" t="t"/>
              <a:pathLst>
                <a:path extrusionOk="0" h="323214" w="372110">
                  <a:moveTo>
                    <a:pt x="81241" y="168160"/>
                  </a:moveTo>
                  <a:lnTo>
                    <a:pt x="77457" y="168160"/>
                  </a:lnTo>
                  <a:lnTo>
                    <a:pt x="62249" y="169651"/>
                  </a:lnTo>
                  <a:lnTo>
                    <a:pt x="22694" y="190893"/>
                  </a:lnTo>
                  <a:lnTo>
                    <a:pt x="1488" y="230436"/>
                  </a:lnTo>
                  <a:lnTo>
                    <a:pt x="0" y="245656"/>
                  </a:lnTo>
                  <a:lnTo>
                    <a:pt x="6105" y="275765"/>
                  </a:lnTo>
                  <a:lnTo>
                    <a:pt x="22726" y="300377"/>
                  </a:lnTo>
                  <a:lnTo>
                    <a:pt x="47348" y="316982"/>
                  </a:lnTo>
                  <a:lnTo>
                    <a:pt x="77457" y="323075"/>
                  </a:lnTo>
                  <a:lnTo>
                    <a:pt x="92684" y="321586"/>
                  </a:lnTo>
                  <a:lnTo>
                    <a:pt x="107107" y="317211"/>
                  </a:lnTo>
                  <a:lnTo>
                    <a:pt x="120398" y="310087"/>
                  </a:lnTo>
                  <a:lnTo>
                    <a:pt x="129952" y="302221"/>
                  </a:lnTo>
                  <a:lnTo>
                    <a:pt x="77469" y="302221"/>
                  </a:lnTo>
                  <a:lnTo>
                    <a:pt x="55455" y="297769"/>
                  </a:lnTo>
                  <a:lnTo>
                    <a:pt x="37446" y="285610"/>
                  </a:lnTo>
                  <a:lnTo>
                    <a:pt x="25316" y="267653"/>
                  </a:lnTo>
                  <a:lnTo>
                    <a:pt x="20853" y="245656"/>
                  </a:lnTo>
                  <a:lnTo>
                    <a:pt x="21943" y="234531"/>
                  </a:lnTo>
                  <a:lnTo>
                    <a:pt x="46090" y="198513"/>
                  </a:lnTo>
                  <a:lnTo>
                    <a:pt x="77457" y="189014"/>
                  </a:lnTo>
                  <a:lnTo>
                    <a:pt x="130087" y="189014"/>
                  </a:lnTo>
                  <a:lnTo>
                    <a:pt x="114363" y="177533"/>
                  </a:lnTo>
                  <a:lnTo>
                    <a:pt x="108862" y="169049"/>
                  </a:lnTo>
                  <a:lnTo>
                    <a:pt x="88569" y="169049"/>
                  </a:lnTo>
                  <a:lnTo>
                    <a:pt x="84937" y="168529"/>
                  </a:lnTo>
                  <a:lnTo>
                    <a:pt x="81241" y="168160"/>
                  </a:lnTo>
                  <a:close/>
                </a:path>
                <a:path extrusionOk="0" h="323214" w="372110">
                  <a:moveTo>
                    <a:pt x="245957" y="273278"/>
                  </a:moveTo>
                  <a:lnTo>
                    <a:pt x="222034" y="273278"/>
                  </a:lnTo>
                  <a:lnTo>
                    <a:pt x="233418" y="293323"/>
                  </a:lnTo>
                  <a:lnTo>
                    <a:pt x="250013" y="309078"/>
                  </a:lnTo>
                  <a:lnTo>
                    <a:pt x="270688" y="319382"/>
                  </a:lnTo>
                  <a:lnTo>
                    <a:pt x="294309" y="323075"/>
                  </a:lnTo>
                  <a:lnTo>
                    <a:pt x="309540" y="321586"/>
                  </a:lnTo>
                  <a:lnTo>
                    <a:pt x="323959" y="317211"/>
                  </a:lnTo>
                  <a:lnTo>
                    <a:pt x="337247" y="310087"/>
                  </a:lnTo>
                  <a:lnTo>
                    <a:pt x="346804" y="302221"/>
                  </a:lnTo>
                  <a:lnTo>
                    <a:pt x="294322" y="302221"/>
                  </a:lnTo>
                  <a:lnTo>
                    <a:pt x="272301" y="297769"/>
                  </a:lnTo>
                  <a:lnTo>
                    <a:pt x="254287" y="285610"/>
                  </a:lnTo>
                  <a:lnTo>
                    <a:pt x="245957" y="273278"/>
                  </a:lnTo>
                  <a:close/>
                </a:path>
                <a:path extrusionOk="0" h="323214" w="372110">
                  <a:moveTo>
                    <a:pt x="130087" y="189014"/>
                  </a:moveTo>
                  <a:lnTo>
                    <a:pt x="77457" y="189014"/>
                  </a:lnTo>
                  <a:lnTo>
                    <a:pt x="99471" y="193468"/>
                  </a:lnTo>
                  <a:lnTo>
                    <a:pt x="117478" y="205625"/>
                  </a:lnTo>
                  <a:lnTo>
                    <a:pt x="129612" y="223598"/>
                  </a:lnTo>
                  <a:lnTo>
                    <a:pt x="134071" y="245592"/>
                  </a:lnTo>
                  <a:lnTo>
                    <a:pt x="132983" y="256720"/>
                  </a:lnTo>
                  <a:lnTo>
                    <a:pt x="108823" y="292727"/>
                  </a:lnTo>
                  <a:lnTo>
                    <a:pt x="77469" y="302221"/>
                  </a:lnTo>
                  <a:lnTo>
                    <a:pt x="129952" y="302221"/>
                  </a:lnTo>
                  <a:lnTo>
                    <a:pt x="149758" y="273304"/>
                  </a:lnTo>
                  <a:lnTo>
                    <a:pt x="245957" y="273278"/>
                  </a:lnTo>
                  <a:lnTo>
                    <a:pt x="242156" y="267653"/>
                  </a:lnTo>
                  <a:lnTo>
                    <a:pt x="239041" y="252298"/>
                  </a:lnTo>
                  <a:lnTo>
                    <a:pt x="154597" y="252298"/>
                  </a:lnTo>
                  <a:lnTo>
                    <a:pt x="154787" y="250088"/>
                  </a:lnTo>
                  <a:lnTo>
                    <a:pt x="154924" y="247904"/>
                  </a:lnTo>
                  <a:lnTo>
                    <a:pt x="154927" y="245592"/>
                  </a:lnTo>
                  <a:lnTo>
                    <a:pt x="151969" y="224430"/>
                  </a:lnTo>
                  <a:lnTo>
                    <a:pt x="143679" y="205490"/>
                  </a:lnTo>
                  <a:lnTo>
                    <a:pt x="130872" y="189587"/>
                  </a:lnTo>
                  <a:lnTo>
                    <a:pt x="130087" y="189014"/>
                  </a:lnTo>
                  <a:close/>
                </a:path>
                <a:path extrusionOk="0" h="323214" w="372110">
                  <a:moveTo>
                    <a:pt x="346301" y="189014"/>
                  </a:moveTo>
                  <a:lnTo>
                    <a:pt x="294309" y="189014"/>
                  </a:lnTo>
                  <a:lnTo>
                    <a:pt x="316318" y="193468"/>
                  </a:lnTo>
                  <a:lnTo>
                    <a:pt x="334325" y="205625"/>
                  </a:lnTo>
                  <a:lnTo>
                    <a:pt x="346457" y="223598"/>
                  </a:lnTo>
                  <a:lnTo>
                    <a:pt x="350911" y="245592"/>
                  </a:lnTo>
                  <a:lnTo>
                    <a:pt x="349832" y="256720"/>
                  </a:lnTo>
                  <a:lnTo>
                    <a:pt x="325678" y="292727"/>
                  </a:lnTo>
                  <a:lnTo>
                    <a:pt x="294322" y="302221"/>
                  </a:lnTo>
                  <a:lnTo>
                    <a:pt x="346804" y="302221"/>
                  </a:lnTo>
                  <a:lnTo>
                    <a:pt x="370285" y="260807"/>
                  </a:lnTo>
                  <a:lnTo>
                    <a:pt x="371767" y="245592"/>
                  </a:lnTo>
                  <a:lnTo>
                    <a:pt x="365663" y="215480"/>
                  </a:lnTo>
                  <a:lnTo>
                    <a:pt x="349045" y="190865"/>
                  </a:lnTo>
                  <a:lnTo>
                    <a:pt x="346301" y="189014"/>
                  </a:lnTo>
                  <a:close/>
                </a:path>
                <a:path extrusionOk="0" h="323214" w="372110">
                  <a:moveTo>
                    <a:pt x="330713" y="178498"/>
                  </a:moveTo>
                  <a:lnTo>
                    <a:pt x="234073" y="178498"/>
                  </a:lnTo>
                  <a:lnTo>
                    <a:pt x="236943" y="181762"/>
                  </a:lnTo>
                  <a:lnTo>
                    <a:pt x="239483" y="185242"/>
                  </a:lnTo>
                  <a:lnTo>
                    <a:pt x="241782" y="188849"/>
                  </a:lnTo>
                  <a:lnTo>
                    <a:pt x="240981" y="189587"/>
                  </a:lnTo>
                  <a:lnTo>
                    <a:pt x="240271" y="190169"/>
                  </a:lnTo>
                  <a:lnTo>
                    <a:pt x="239547" y="190893"/>
                  </a:lnTo>
                  <a:lnTo>
                    <a:pt x="229821" y="202720"/>
                  </a:lnTo>
                  <a:lnTo>
                    <a:pt x="222702" y="216012"/>
                  </a:lnTo>
                  <a:lnTo>
                    <a:pt x="218328" y="230436"/>
                  </a:lnTo>
                  <a:lnTo>
                    <a:pt x="216846" y="245592"/>
                  </a:lnTo>
                  <a:lnTo>
                    <a:pt x="216852" y="247904"/>
                  </a:lnTo>
                  <a:lnTo>
                    <a:pt x="216992" y="250101"/>
                  </a:lnTo>
                  <a:lnTo>
                    <a:pt x="217182" y="252298"/>
                  </a:lnTo>
                  <a:lnTo>
                    <a:pt x="239041" y="252298"/>
                  </a:lnTo>
                  <a:lnTo>
                    <a:pt x="237693" y="245656"/>
                  </a:lnTo>
                  <a:lnTo>
                    <a:pt x="238782" y="234531"/>
                  </a:lnTo>
                  <a:lnTo>
                    <a:pt x="262932" y="198513"/>
                  </a:lnTo>
                  <a:lnTo>
                    <a:pt x="294309" y="189014"/>
                  </a:lnTo>
                  <a:lnTo>
                    <a:pt x="346301" y="189014"/>
                  </a:lnTo>
                  <a:lnTo>
                    <a:pt x="330713" y="178498"/>
                  </a:lnTo>
                  <a:close/>
                </a:path>
                <a:path extrusionOk="0" h="323214" w="372110">
                  <a:moveTo>
                    <a:pt x="91342" y="76136"/>
                  </a:moveTo>
                  <a:lnTo>
                    <a:pt x="65887" y="76136"/>
                  </a:lnTo>
                  <a:lnTo>
                    <a:pt x="71907" y="77470"/>
                  </a:lnTo>
                  <a:lnTo>
                    <a:pt x="138125" y="179882"/>
                  </a:lnTo>
                  <a:lnTo>
                    <a:pt x="182869" y="193069"/>
                  </a:lnTo>
                  <a:lnTo>
                    <a:pt x="204008" y="190466"/>
                  </a:lnTo>
                  <a:lnTo>
                    <a:pt x="221510" y="184708"/>
                  </a:lnTo>
                  <a:lnTo>
                    <a:pt x="234073" y="178498"/>
                  </a:lnTo>
                  <a:lnTo>
                    <a:pt x="330713" y="178498"/>
                  </a:lnTo>
                  <a:lnTo>
                    <a:pt x="328078" y="176720"/>
                  </a:lnTo>
                  <a:lnTo>
                    <a:pt x="259003" y="176720"/>
                  </a:lnTo>
                  <a:lnTo>
                    <a:pt x="255665" y="171629"/>
                  </a:lnTo>
                  <a:lnTo>
                    <a:pt x="175627" y="171629"/>
                  </a:lnTo>
                  <a:lnTo>
                    <a:pt x="145440" y="159804"/>
                  </a:lnTo>
                  <a:lnTo>
                    <a:pt x="123977" y="126593"/>
                  </a:lnTo>
                  <a:lnTo>
                    <a:pt x="157458" y="126593"/>
                  </a:lnTo>
                  <a:lnTo>
                    <a:pt x="143964" y="117490"/>
                  </a:lnTo>
                  <a:lnTo>
                    <a:pt x="140498" y="112356"/>
                  </a:lnTo>
                  <a:lnTo>
                    <a:pt x="114757" y="112356"/>
                  </a:lnTo>
                  <a:lnTo>
                    <a:pt x="91342" y="76136"/>
                  </a:lnTo>
                  <a:close/>
                </a:path>
                <a:path extrusionOk="0" h="323214" w="372110">
                  <a:moveTo>
                    <a:pt x="294309" y="168160"/>
                  </a:moveTo>
                  <a:lnTo>
                    <a:pt x="285048" y="168715"/>
                  </a:lnTo>
                  <a:lnTo>
                    <a:pt x="276032" y="170354"/>
                  </a:lnTo>
                  <a:lnTo>
                    <a:pt x="267329" y="173036"/>
                  </a:lnTo>
                  <a:lnTo>
                    <a:pt x="259003" y="176720"/>
                  </a:lnTo>
                  <a:lnTo>
                    <a:pt x="328078" y="176720"/>
                  </a:lnTo>
                  <a:lnTo>
                    <a:pt x="324423" y="174255"/>
                  </a:lnTo>
                  <a:lnTo>
                    <a:pt x="294309" y="168160"/>
                  </a:lnTo>
                  <a:close/>
                </a:path>
                <a:path extrusionOk="0" h="323214" w="372110">
                  <a:moveTo>
                    <a:pt x="233248" y="153644"/>
                  </a:moveTo>
                  <a:lnTo>
                    <a:pt x="229196" y="156756"/>
                  </a:lnTo>
                  <a:lnTo>
                    <a:pt x="221648" y="161461"/>
                  </a:lnTo>
                  <a:lnTo>
                    <a:pt x="202411" y="169300"/>
                  </a:lnTo>
                  <a:lnTo>
                    <a:pt x="175627" y="171629"/>
                  </a:lnTo>
                  <a:lnTo>
                    <a:pt x="255665" y="171629"/>
                  </a:lnTo>
                  <a:lnTo>
                    <a:pt x="254482" y="169824"/>
                  </a:lnTo>
                  <a:lnTo>
                    <a:pt x="249123" y="163245"/>
                  </a:lnTo>
                  <a:lnTo>
                    <a:pt x="238912" y="153898"/>
                  </a:lnTo>
                  <a:lnTo>
                    <a:pt x="233248" y="153644"/>
                  </a:lnTo>
                  <a:close/>
                </a:path>
                <a:path extrusionOk="0" h="323214" w="372110">
                  <a:moveTo>
                    <a:pt x="62162" y="60727"/>
                  </a:moveTo>
                  <a:lnTo>
                    <a:pt x="52412" y="64554"/>
                  </a:lnTo>
                  <a:lnTo>
                    <a:pt x="44930" y="71867"/>
                  </a:lnTo>
                  <a:lnTo>
                    <a:pt x="40962" y="81173"/>
                  </a:lnTo>
                  <a:lnTo>
                    <a:pt x="40763" y="91291"/>
                  </a:lnTo>
                  <a:lnTo>
                    <a:pt x="44589" y="101041"/>
                  </a:lnTo>
                  <a:lnTo>
                    <a:pt x="88569" y="169049"/>
                  </a:lnTo>
                  <a:lnTo>
                    <a:pt x="108862" y="169049"/>
                  </a:lnTo>
                  <a:lnTo>
                    <a:pt x="57556" y="89687"/>
                  </a:lnTo>
                  <a:lnTo>
                    <a:pt x="57099" y="87198"/>
                  </a:lnTo>
                  <a:lnTo>
                    <a:pt x="58140" y="82308"/>
                  </a:lnTo>
                  <a:lnTo>
                    <a:pt x="59575" y="80213"/>
                  </a:lnTo>
                  <a:lnTo>
                    <a:pt x="65887" y="76136"/>
                  </a:lnTo>
                  <a:lnTo>
                    <a:pt x="91342" y="76136"/>
                  </a:lnTo>
                  <a:lnTo>
                    <a:pt x="88912" y="72377"/>
                  </a:lnTo>
                  <a:lnTo>
                    <a:pt x="81591" y="64895"/>
                  </a:lnTo>
                  <a:lnTo>
                    <a:pt x="72282" y="60926"/>
                  </a:lnTo>
                  <a:lnTo>
                    <a:pt x="62162" y="60727"/>
                  </a:lnTo>
                  <a:close/>
                </a:path>
                <a:path extrusionOk="0" h="323214" w="372110">
                  <a:moveTo>
                    <a:pt x="157458" y="126593"/>
                  </a:moveTo>
                  <a:lnTo>
                    <a:pt x="123977" y="126593"/>
                  </a:lnTo>
                  <a:lnTo>
                    <a:pt x="135943" y="138357"/>
                  </a:lnTo>
                  <a:lnTo>
                    <a:pt x="150225" y="147323"/>
                  </a:lnTo>
                  <a:lnTo>
                    <a:pt x="166368" y="153036"/>
                  </a:lnTo>
                  <a:lnTo>
                    <a:pt x="183921" y="155041"/>
                  </a:lnTo>
                  <a:lnTo>
                    <a:pt x="199173" y="153550"/>
                  </a:lnTo>
                  <a:lnTo>
                    <a:pt x="213599" y="149169"/>
                  </a:lnTo>
                  <a:lnTo>
                    <a:pt x="226889" y="142038"/>
                  </a:lnTo>
                  <a:lnTo>
                    <a:pt x="236567" y="134061"/>
                  </a:lnTo>
                  <a:lnTo>
                    <a:pt x="183921" y="134061"/>
                  </a:lnTo>
                  <a:lnTo>
                    <a:pt x="161935" y="129613"/>
                  </a:lnTo>
                  <a:lnTo>
                    <a:pt x="157458" y="126593"/>
                  </a:lnTo>
                  <a:close/>
                </a:path>
                <a:path extrusionOk="0" h="323214" w="372110">
                  <a:moveTo>
                    <a:pt x="236115" y="20980"/>
                  </a:moveTo>
                  <a:lnTo>
                    <a:pt x="183921" y="20980"/>
                  </a:lnTo>
                  <a:lnTo>
                    <a:pt x="205895" y="25428"/>
                  </a:lnTo>
                  <a:lnTo>
                    <a:pt x="223876" y="37566"/>
                  </a:lnTo>
                  <a:lnTo>
                    <a:pt x="236002" y="55516"/>
                  </a:lnTo>
                  <a:lnTo>
                    <a:pt x="240469" y="77470"/>
                  </a:lnTo>
                  <a:lnTo>
                    <a:pt x="239384" y="88601"/>
                  </a:lnTo>
                  <a:lnTo>
                    <a:pt x="215243" y="124567"/>
                  </a:lnTo>
                  <a:lnTo>
                    <a:pt x="183921" y="134061"/>
                  </a:lnTo>
                  <a:lnTo>
                    <a:pt x="236567" y="134061"/>
                  </a:lnTo>
                  <a:lnTo>
                    <a:pt x="259963" y="92712"/>
                  </a:lnTo>
                  <a:lnTo>
                    <a:pt x="261452" y="77470"/>
                  </a:lnTo>
                  <a:lnTo>
                    <a:pt x="255332" y="47352"/>
                  </a:lnTo>
                  <a:lnTo>
                    <a:pt x="238694" y="22720"/>
                  </a:lnTo>
                  <a:lnTo>
                    <a:pt x="236115" y="20980"/>
                  </a:lnTo>
                  <a:close/>
                </a:path>
                <a:path extrusionOk="0" h="323214" w="372110">
                  <a:moveTo>
                    <a:pt x="183921" y="0"/>
                  </a:moveTo>
                  <a:lnTo>
                    <a:pt x="140946" y="12987"/>
                  </a:lnTo>
                  <a:lnTo>
                    <a:pt x="112245" y="47885"/>
                  </a:lnTo>
                  <a:lnTo>
                    <a:pt x="106375" y="77546"/>
                  </a:lnTo>
                  <a:lnTo>
                    <a:pt x="106950" y="86792"/>
                  </a:lnTo>
                  <a:lnTo>
                    <a:pt x="108589" y="95713"/>
                  </a:lnTo>
                  <a:lnTo>
                    <a:pt x="111216" y="104253"/>
                  </a:lnTo>
                  <a:lnTo>
                    <a:pt x="114757" y="112356"/>
                  </a:lnTo>
                  <a:lnTo>
                    <a:pt x="140498" y="112356"/>
                  </a:lnTo>
                  <a:lnTo>
                    <a:pt x="131836" y="99524"/>
                  </a:lnTo>
                  <a:lnTo>
                    <a:pt x="127380" y="77546"/>
                  </a:lnTo>
                  <a:lnTo>
                    <a:pt x="143973" y="37550"/>
                  </a:lnTo>
                  <a:lnTo>
                    <a:pt x="183921" y="20980"/>
                  </a:lnTo>
                  <a:lnTo>
                    <a:pt x="236115" y="20980"/>
                  </a:lnTo>
                  <a:lnTo>
                    <a:pt x="214054" y="6098"/>
                  </a:lnTo>
                  <a:lnTo>
                    <a:pt x="183921" y="0"/>
                  </a:lnTo>
                  <a:close/>
                </a:path>
              </a:pathLst>
            </a:custGeom>
            <a:solidFill>
              <a:srgbClr val="FB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3737749" y="3339655"/>
              <a:ext cx="196200" cy="119400"/>
            </a:xfrm>
            <a:prstGeom prst="rect">
              <a:avLst/>
            </a:prstGeom>
            <a:blipFill rotWithShape="1">
              <a:blip r:embed="rId6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59" name="Google Shape;259;p7"/>
            <p:cNvSpPr/>
            <p:nvPr/>
          </p:nvSpPr>
          <p:spPr>
            <a:xfrm>
              <a:off x="3954614" y="3339655"/>
              <a:ext cx="196200" cy="119400"/>
            </a:xfrm>
            <a:prstGeom prst="rect">
              <a:avLst/>
            </a:prstGeom>
            <a:blipFill rotWithShape="1">
              <a:blip r:embed="rId6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4972951" y="3077883"/>
              <a:ext cx="443700" cy="381300"/>
            </a:xfrm>
            <a:prstGeom prst="rect">
              <a:avLst/>
            </a:prstGeom>
            <a:blipFill rotWithShape="1">
              <a:blip r:embed="rId6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7628280" y="3365601"/>
              <a:ext cx="229870" cy="78104"/>
            </a:xfrm>
            <a:custGeom>
              <a:rect b="b" l="l" r="r" t="t"/>
              <a:pathLst>
                <a:path extrusionOk="0" h="78104" w="229870">
                  <a:moveTo>
                    <a:pt x="11976" y="8686"/>
                  </a:moveTo>
                  <a:lnTo>
                    <a:pt x="6286" y="9423"/>
                  </a:lnTo>
                  <a:lnTo>
                    <a:pt x="0" y="17360"/>
                  </a:lnTo>
                  <a:lnTo>
                    <a:pt x="609" y="23190"/>
                  </a:lnTo>
                  <a:lnTo>
                    <a:pt x="54730" y="60477"/>
                  </a:lnTo>
                  <a:lnTo>
                    <a:pt x="101913" y="76276"/>
                  </a:lnTo>
                  <a:lnTo>
                    <a:pt x="114338" y="77673"/>
                  </a:lnTo>
                  <a:lnTo>
                    <a:pt x="120561" y="77673"/>
                  </a:lnTo>
                  <a:lnTo>
                    <a:pt x="165625" y="69786"/>
                  </a:lnTo>
                  <a:lnTo>
                    <a:pt x="177230" y="65311"/>
                  </a:lnTo>
                  <a:lnTo>
                    <a:pt x="124117" y="65311"/>
                  </a:lnTo>
                  <a:lnTo>
                    <a:pt x="113894" y="65167"/>
                  </a:lnTo>
                  <a:lnTo>
                    <a:pt x="75760" y="56492"/>
                  </a:lnTo>
                  <a:lnTo>
                    <a:pt x="46596" y="41782"/>
                  </a:lnTo>
                  <a:lnTo>
                    <a:pt x="154693" y="41782"/>
                  </a:lnTo>
                  <a:lnTo>
                    <a:pt x="157973" y="40360"/>
                  </a:lnTo>
                  <a:lnTo>
                    <a:pt x="94373" y="40360"/>
                  </a:lnTo>
                  <a:lnTo>
                    <a:pt x="75618" y="37684"/>
                  </a:lnTo>
                  <a:lnTo>
                    <a:pt x="35750" y="23825"/>
                  </a:lnTo>
                  <a:lnTo>
                    <a:pt x="16776" y="12293"/>
                  </a:lnTo>
                  <a:lnTo>
                    <a:pt x="11976" y="8686"/>
                  </a:lnTo>
                  <a:close/>
                </a:path>
                <a:path extrusionOk="0" h="78104" w="229870">
                  <a:moveTo>
                    <a:pt x="211846" y="62064"/>
                  </a:moveTo>
                  <a:lnTo>
                    <a:pt x="184683" y="62064"/>
                  </a:lnTo>
                  <a:lnTo>
                    <a:pt x="194005" y="75552"/>
                  </a:lnTo>
                  <a:lnTo>
                    <a:pt x="197358" y="77063"/>
                  </a:lnTo>
                  <a:lnTo>
                    <a:pt x="204232" y="76263"/>
                  </a:lnTo>
                  <a:lnTo>
                    <a:pt x="207137" y="74028"/>
                  </a:lnTo>
                  <a:lnTo>
                    <a:pt x="211846" y="62064"/>
                  </a:lnTo>
                  <a:close/>
                </a:path>
                <a:path extrusionOk="0" h="78104" w="229870">
                  <a:moveTo>
                    <a:pt x="186766" y="47383"/>
                  </a:moveTo>
                  <a:lnTo>
                    <a:pt x="144805" y="62801"/>
                  </a:lnTo>
                  <a:lnTo>
                    <a:pt x="124117" y="65311"/>
                  </a:lnTo>
                  <a:lnTo>
                    <a:pt x="177230" y="65311"/>
                  </a:lnTo>
                  <a:lnTo>
                    <a:pt x="184683" y="62064"/>
                  </a:lnTo>
                  <a:lnTo>
                    <a:pt x="211846" y="62064"/>
                  </a:lnTo>
                  <a:lnTo>
                    <a:pt x="212216" y="61125"/>
                  </a:lnTo>
                  <a:lnTo>
                    <a:pt x="198983" y="61125"/>
                  </a:lnTo>
                  <a:lnTo>
                    <a:pt x="190080" y="48247"/>
                  </a:lnTo>
                  <a:lnTo>
                    <a:pt x="186766" y="47383"/>
                  </a:lnTo>
                  <a:close/>
                </a:path>
                <a:path extrusionOk="0" h="78104" w="229870">
                  <a:moveTo>
                    <a:pt x="229308" y="13322"/>
                  </a:moveTo>
                  <a:lnTo>
                    <a:pt x="170357" y="13322"/>
                  </a:lnTo>
                  <a:lnTo>
                    <a:pt x="215785" y="18453"/>
                  </a:lnTo>
                  <a:lnTo>
                    <a:pt x="198983" y="61125"/>
                  </a:lnTo>
                  <a:lnTo>
                    <a:pt x="212216" y="61125"/>
                  </a:lnTo>
                  <a:lnTo>
                    <a:pt x="229717" y="16662"/>
                  </a:lnTo>
                  <a:lnTo>
                    <a:pt x="229463" y="13576"/>
                  </a:lnTo>
                  <a:lnTo>
                    <a:pt x="229308" y="13322"/>
                  </a:lnTo>
                  <a:close/>
                </a:path>
                <a:path extrusionOk="0" h="78104" w="229870">
                  <a:moveTo>
                    <a:pt x="154693" y="41782"/>
                  </a:moveTo>
                  <a:lnTo>
                    <a:pt x="46596" y="41782"/>
                  </a:lnTo>
                  <a:lnTo>
                    <a:pt x="61060" y="46693"/>
                  </a:lnTo>
                  <a:lnTo>
                    <a:pt x="77727" y="50636"/>
                  </a:lnTo>
                  <a:lnTo>
                    <a:pt x="96141" y="52800"/>
                  </a:lnTo>
                  <a:lnTo>
                    <a:pt x="115849" y="52374"/>
                  </a:lnTo>
                  <a:lnTo>
                    <a:pt x="131190" y="49892"/>
                  </a:lnTo>
                  <a:lnTo>
                    <a:pt x="146069" y="45524"/>
                  </a:lnTo>
                  <a:lnTo>
                    <a:pt x="154693" y="41782"/>
                  </a:lnTo>
                  <a:close/>
                </a:path>
                <a:path extrusionOk="0" h="78104" w="229870">
                  <a:moveTo>
                    <a:pt x="162217" y="0"/>
                  </a:moveTo>
                  <a:lnTo>
                    <a:pt x="158826" y="1638"/>
                  </a:lnTo>
                  <a:lnTo>
                    <a:pt x="154978" y="7594"/>
                  </a:lnTo>
                  <a:lnTo>
                    <a:pt x="154901" y="11455"/>
                  </a:lnTo>
                  <a:lnTo>
                    <a:pt x="162471" y="24104"/>
                  </a:lnTo>
                  <a:lnTo>
                    <a:pt x="151065" y="30160"/>
                  </a:lnTo>
                  <a:lnTo>
                    <a:pt x="139271" y="34855"/>
                  </a:lnTo>
                  <a:lnTo>
                    <a:pt x="127120" y="38177"/>
                  </a:lnTo>
                  <a:lnTo>
                    <a:pt x="114642" y="40119"/>
                  </a:lnTo>
                  <a:lnTo>
                    <a:pt x="94373" y="40360"/>
                  </a:lnTo>
                  <a:lnTo>
                    <a:pt x="157973" y="40360"/>
                  </a:lnTo>
                  <a:lnTo>
                    <a:pt x="160433" y="39292"/>
                  </a:lnTo>
                  <a:lnTo>
                    <a:pt x="174231" y="31216"/>
                  </a:lnTo>
                  <a:lnTo>
                    <a:pt x="176974" y="29400"/>
                  </a:lnTo>
                  <a:lnTo>
                    <a:pt x="177787" y="25755"/>
                  </a:lnTo>
                  <a:lnTo>
                    <a:pt x="176123" y="22936"/>
                  </a:lnTo>
                  <a:lnTo>
                    <a:pt x="170357" y="13322"/>
                  </a:lnTo>
                  <a:lnTo>
                    <a:pt x="229308" y="13322"/>
                  </a:lnTo>
                  <a:lnTo>
                    <a:pt x="226491" y="8648"/>
                  </a:lnTo>
                  <a:lnTo>
                    <a:pt x="223901" y="6984"/>
                  </a:lnTo>
                  <a:lnTo>
                    <a:pt x="162217" y="0"/>
                  </a:lnTo>
                  <a:close/>
                </a:path>
              </a:pathLst>
            </a:custGeom>
            <a:solidFill>
              <a:srgbClr val="FA380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7628508" y="3062595"/>
              <a:ext cx="229800" cy="77400"/>
            </a:xfrm>
            <a:prstGeom prst="rect">
              <a:avLst/>
            </a:prstGeom>
            <a:blipFill rotWithShape="1">
              <a:blip r:embed="rId6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7567612" y="3166186"/>
              <a:ext cx="356234" cy="180975"/>
            </a:xfrm>
            <a:custGeom>
              <a:rect b="b" l="l" r="r" t="t"/>
              <a:pathLst>
                <a:path extrusionOk="0" h="180975" w="356234">
                  <a:moveTo>
                    <a:pt x="116027" y="51155"/>
                  </a:moveTo>
                  <a:lnTo>
                    <a:pt x="111988" y="31267"/>
                  </a:lnTo>
                  <a:lnTo>
                    <a:pt x="102476" y="17183"/>
                  </a:lnTo>
                  <a:lnTo>
                    <a:pt x="102476" y="51193"/>
                  </a:lnTo>
                  <a:lnTo>
                    <a:pt x="101765" y="58559"/>
                  </a:lnTo>
                  <a:lnTo>
                    <a:pt x="72250" y="88074"/>
                  </a:lnTo>
                  <a:lnTo>
                    <a:pt x="64871" y="88798"/>
                  </a:lnTo>
                  <a:lnTo>
                    <a:pt x="50228" y="85839"/>
                  </a:lnTo>
                  <a:lnTo>
                    <a:pt x="38265" y="77774"/>
                  </a:lnTo>
                  <a:lnTo>
                    <a:pt x="30187" y="65824"/>
                  </a:lnTo>
                  <a:lnTo>
                    <a:pt x="27228" y="51155"/>
                  </a:lnTo>
                  <a:lnTo>
                    <a:pt x="27940" y="43802"/>
                  </a:lnTo>
                  <a:lnTo>
                    <a:pt x="57467" y="14274"/>
                  </a:lnTo>
                  <a:lnTo>
                    <a:pt x="64858" y="13550"/>
                  </a:lnTo>
                  <a:lnTo>
                    <a:pt x="79476" y="16522"/>
                  </a:lnTo>
                  <a:lnTo>
                    <a:pt x="91452" y="24587"/>
                  </a:lnTo>
                  <a:lnTo>
                    <a:pt x="99517" y="36537"/>
                  </a:lnTo>
                  <a:lnTo>
                    <a:pt x="102476" y="51193"/>
                  </a:lnTo>
                  <a:lnTo>
                    <a:pt x="102476" y="17183"/>
                  </a:lnTo>
                  <a:lnTo>
                    <a:pt x="101015" y="15011"/>
                  </a:lnTo>
                  <a:lnTo>
                    <a:pt x="98856" y="13550"/>
                  </a:lnTo>
                  <a:lnTo>
                    <a:pt x="84747" y="4038"/>
                  </a:lnTo>
                  <a:lnTo>
                    <a:pt x="64858" y="12"/>
                  </a:lnTo>
                  <a:lnTo>
                    <a:pt x="54800" y="1003"/>
                  </a:lnTo>
                  <a:lnTo>
                    <a:pt x="22250" y="22834"/>
                  </a:lnTo>
                  <a:lnTo>
                    <a:pt x="13690" y="51193"/>
                  </a:lnTo>
                  <a:lnTo>
                    <a:pt x="17716" y="71094"/>
                  </a:lnTo>
                  <a:lnTo>
                    <a:pt x="28689" y="87350"/>
                  </a:lnTo>
                  <a:lnTo>
                    <a:pt x="44958" y="98323"/>
                  </a:lnTo>
                  <a:lnTo>
                    <a:pt x="64858" y="102336"/>
                  </a:lnTo>
                  <a:lnTo>
                    <a:pt x="74917" y="101358"/>
                  </a:lnTo>
                  <a:lnTo>
                    <a:pt x="84442" y="98475"/>
                  </a:lnTo>
                  <a:lnTo>
                    <a:pt x="93218" y="93764"/>
                  </a:lnTo>
                  <a:lnTo>
                    <a:pt x="99250" y="88798"/>
                  </a:lnTo>
                  <a:lnTo>
                    <a:pt x="101028" y="87337"/>
                  </a:lnTo>
                  <a:lnTo>
                    <a:pt x="107454" y="79527"/>
                  </a:lnTo>
                  <a:lnTo>
                    <a:pt x="112153" y="70739"/>
                  </a:lnTo>
                  <a:lnTo>
                    <a:pt x="115036" y="61214"/>
                  </a:lnTo>
                  <a:lnTo>
                    <a:pt x="116027" y="51155"/>
                  </a:lnTo>
                  <a:close/>
                </a:path>
                <a:path extrusionOk="0" h="180975" w="356234">
                  <a:moveTo>
                    <a:pt x="129654" y="173812"/>
                  </a:moveTo>
                  <a:lnTo>
                    <a:pt x="119189" y="125349"/>
                  </a:lnTo>
                  <a:lnTo>
                    <a:pt x="115925" y="120916"/>
                  </a:lnTo>
                  <a:lnTo>
                    <a:pt x="115925" y="167119"/>
                  </a:lnTo>
                  <a:lnTo>
                    <a:pt x="13893" y="167132"/>
                  </a:lnTo>
                  <a:lnTo>
                    <a:pt x="16929" y="149555"/>
                  </a:lnTo>
                  <a:lnTo>
                    <a:pt x="22059" y="135534"/>
                  </a:lnTo>
                  <a:lnTo>
                    <a:pt x="27914" y="125044"/>
                  </a:lnTo>
                  <a:lnTo>
                    <a:pt x="33159" y="118071"/>
                  </a:lnTo>
                  <a:lnTo>
                    <a:pt x="51587" y="126123"/>
                  </a:lnTo>
                  <a:lnTo>
                    <a:pt x="69430" y="127342"/>
                  </a:lnTo>
                  <a:lnTo>
                    <a:pt x="85382" y="123901"/>
                  </a:lnTo>
                  <a:lnTo>
                    <a:pt x="97891" y="118071"/>
                  </a:lnTo>
                  <a:lnTo>
                    <a:pt x="98196" y="117932"/>
                  </a:lnTo>
                  <a:lnTo>
                    <a:pt x="106667" y="130657"/>
                  </a:lnTo>
                  <a:lnTo>
                    <a:pt x="111950" y="144246"/>
                  </a:lnTo>
                  <a:lnTo>
                    <a:pt x="114769" y="156984"/>
                  </a:lnTo>
                  <a:lnTo>
                    <a:pt x="115925" y="167119"/>
                  </a:lnTo>
                  <a:lnTo>
                    <a:pt x="115925" y="120916"/>
                  </a:lnTo>
                  <a:lnTo>
                    <a:pt x="113741" y="117932"/>
                  </a:lnTo>
                  <a:lnTo>
                    <a:pt x="110477" y="113487"/>
                  </a:lnTo>
                  <a:lnTo>
                    <a:pt x="103657" y="104178"/>
                  </a:lnTo>
                  <a:lnTo>
                    <a:pt x="101231" y="101955"/>
                  </a:lnTo>
                  <a:lnTo>
                    <a:pt x="97561" y="101803"/>
                  </a:lnTo>
                  <a:lnTo>
                    <a:pt x="94869" y="103860"/>
                  </a:lnTo>
                  <a:lnTo>
                    <a:pt x="89649" y="107124"/>
                  </a:lnTo>
                  <a:lnTo>
                    <a:pt x="76174" y="112458"/>
                  </a:lnTo>
                  <a:lnTo>
                    <a:pt x="57505" y="113487"/>
                  </a:lnTo>
                  <a:lnTo>
                    <a:pt x="36664" y="103860"/>
                  </a:lnTo>
                  <a:lnTo>
                    <a:pt x="34112" y="101777"/>
                  </a:lnTo>
                  <a:lnTo>
                    <a:pt x="30441" y="101841"/>
                  </a:lnTo>
                  <a:lnTo>
                    <a:pt x="4508" y="143814"/>
                  </a:lnTo>
                  <a:lnTo>
                    <a:pt x="0" y="175628"/>
                  </a:lnTo>
                  <a:lnTo>
                    <a:pt x="698" y="177368"/>
                  </a:lnTo>
                  <a:lnTo>
                    <a:pt x="3251" y="179959"/>
                  </a:lnTo>
                  <a:lnTo>
                    <a:pt x="4991" y="180670"/>
                  </a:lnTo>
                  <a:lnTo>
                    <a:pt x="126555" y="180644"/>
                  </a:lnTo>
                  <a:lnTo>
                    <a:pt x="129540" y="177749"/>
                  </a:lnTo>
                  <a:lnTo>
                    <a:pt x="129654" y="173812"/>
                  </a:lnTo>
                  <a:close/>
                </a:path>
                <a:path extrusionOk="0" h="180975" w="356234">
                  <a:moveTo>
                    <a:pt x="342480" y="51155"/>
                  </a:moveTo>
                  <a:lnTo>
                    <a:pt x="338429" y="31267"/>
                  </a:lnTo>
                  <a:lnTo>
                    <a:pt x="328917" y="17183"/>
                  </a:lnTo>
                  <a:lnTo>
                    <a:pt x="328917" y="51193"/>
                  </a:lnTo>
                  <a:lnTo>
                    <a:pt x="328206" y="58547"/>
                  </a:lnTo>
                  <a:lnTo>
                    <a:pt x="298691" y="88074"/>
                  </a:lnTo>
                  <a:lnTo>
                    <a:pt x="291312" y="88798"/>
                  </a:lnTo>
                  <a:lnTo>
                    <a:pt x="276656" y="85839"/>
                  </a:lnTo>
                  <a:lnTo>
                    <a:pt x="264693" y="77762"/>
                  </a:lnTo>
                  <a:lnTo>
                    <a:pt x="256616" y="65824"/>
                  </a:lnTo>
                  <a:lnTo>
                    <a:pt x="253657" y="51155"/>
                  </a:lnTo>
                  <a:lnTo>
                    <a:pt x="254381" y="43802"/>
                  </a:lnTo>
                  <a:lnTo>
                    <a:pt x="283908" y="14274"/>
                  </a:lnTo>
                  <a:lnTo>
                    <a:pt x="291299" y="13550"/>
                  </a:lnTo>
                  <a:lnTo>
                    <a:pt x="305917" y="16522"/>
                  </a:lnTo>
                  <a:lnTo>
                    <a:pt x="317893" y="24587"/>
                  </a:lnTo>
                  <a:lnTo>
                    <a:pt x="325958" y="36537"/>
                  </a:lnTo>
                  <a:lnTo>
                    <a:pt x="328917" y="51193"/>
                  </a:lnTo>
                  <a:lnTo>
                    <a:pt x="328917" y="17183"/>
                  </a:lnTo>
                  <a:lnTo>
                    <a:pt x="327456" y="15011"/>
                  </a:lnTo>
                  <a:lnTo>
                    <a:pt x="325297" y="13550"/>
                  </a:lnTo>
                  <a:lnTo>
                    <a:pt x="311188" y="4038"/>
                  </a:lnTo>
                  <a:lnTo>
                    <a:pt x="291299" y="0"/>
                  </a:lnTo>
                  <a:lnTo>
                    <a:pt x="281241" y="990"/>
                  </a:lnTo>
                  <a:lnTo>
                    <a:pt x="248691" y="22834"/>
                  </a:lnTo>
                  <a:lnTo>
                    <a:pt x="240118" y="51193"/>
                  </a:lnTo>
                  <a:lnTo>
                    <a:pt x="244144" y="71094"/>
                  </a:lnTo>
                  <a:lnTo>
                    <a:pt x="255130" y="87350"/>
                  </a:lnTo>
                  <a:lnTo>
                    <a:pt x="271399" y="98323"/>
                  </a:lnTo>
                  <a:lnTo>
                    <a:pt x="291299" y="102336"/>
                  </a:lnTo>
                  <a:lnTo>
                    <a:pt x="301358" y="101358"/>
                  </a:lnTo>
                  <a:lnTo>
                    <a:pt x="310883" y="98475"/>
                  </a:lnTo>
                  <a:lnTo>
                    <a:pt x="319659" y="93764"/>
                  </a:lnTo>
                  <a:lnTo>
                    <a:pt x="325691" y="88798"/>
                  </a:lnTo>
                  <a:lnTo>
                    <a:pt x="327469" y="87337"/>
                  </a:lnTo>
                  <a:lnTo>
                    <a:pt x="333895" y="79527"/>
                  </a:lnTo>
                  <a:lnTo>
                    <a:pt x="338594" y="70739"/>
                  </a:lnTo>
                  <a:lnTo>
                    <a:pt x="341490" y="61214"/>
                  </a:lnTo>
                  <a:lnTo>
                    <a:pt x="342480" y="51155"/>
                  </a:lnTo>
                  <a:close/>
                </a:path>
                <a:path extrusionOk="0" h="180975" w="356234">
                  <a:moveTo>
                    <a:pt x="356108" y="173824"/>
                  </a:moveTo>
                  <a:lnTo>
                    <a:pt x="345630" y="125361"/>
                  </a:lnTo>
                  <a:lnTo>
                    <a:pt x="342379" y="120942"/>
                  </a:lnTo>
                  <a:lnTo>
                    <a:pt x="342379" y="167132"/>
                  </a:lnTo>
                  <a:lnTo>
                    <a:pt x="240334" y="167144"/>
                  </a:lnTo>
                  <a:lnTo>
                    <a:pt x="243370" y="149567"/>
                  </a:lnTo>
                  <a:lnTo>
                    <a:pt x="248500" y="135547"/>
                  </a:lnTo>
                  <a:lnTo>
                    <a:pt x="254355" y="125056"/>
                  </a:lnTo>
                  <a:lnTo>
                    <a:pt x="259600" y="118084"/>
                  </a:lnTo>
                  <a:lnTo>
                    <a:pt x="278028" y="126136"/>
                  </a:lnTo>
                  <a:lnTo>
                    <a:pt x="295871" y="127355"/>
                  </a:lnTo>
                  <a:lnTo>
                    <a:pt x="311835" y="123913"/>
                  </a:lnTo>
                  <a:lnTo>
                    <a:pt x="324345" y="118084"/>
                  </a:lnTo>
                  <a:lnTo>
                    <a:pt x="324650" y="117944"/>
                  </a:lnTo>
                  <a:lnTo>
                    <a:pt x="333121" y="130670"/>
                  </a:lnTo>
                  <a:lnTo>
                    <a:pt x="338391" y="144259"/>
                  </a:lnTo>
                  <a:lnTo>
                    <a:pt x="341223" y="156997"/>
                  </a:lnTo>
                  <a:lnTo>
                    <a:pt x="342379" y="167132"/>
                  </a:lnTo>
                  <a:lnTo>
                    <a:pt x="342379" y="120942"/>
                  </a:lnTo>
                  <a:lnTo>
                    <a:pt x="340182" y="117944"/>
                  </a:lnTo>
                  <a:lnTo>
                    <a:pt x="336918" y="113499"/>
                  </a:lnTo>
                  <a:lnTo>
                    <a:pt x="330098" y="104190"/>
                  </a:lnTo>
                  <a:lnTo>
                    <a:pt x="327685" y="101955"/>
                  </a:lnTo>
                  <a:lnTo>
                    <a:pt x="324002" y="101815"/>
                  </a:lnTo>
                  <a:lnTo>
                    <a:pt x="321310" y="103873"/>
                  </a:lnTo>
                  <a:lnTo>
                    <a:pt x="316090" y="107124"/>
                  </a:lnTo>
                  <a:lnTo>
                    <a:pt x="302615" y="112458"/>
                  </a:lnTo>
                  <a:lnTo>
                    <a:pt x="283959" y="113499"/>
                  </a:lnTo>
                  <a:lnTo>
                    <a:pt x="263105" y="103873"/>
                  </a:lnTo>
                  <a:lnTo>
                    <a:pt x="260553" y="101790"/>
                  </a:lnTo>
                  <a:lnTo>
                    <a:pt x="256882" y="101854"/>
                  </a:lnTo>
                  <a:lnTo>
                    <a:pt x="230949" y="143827"/>
                  </a:lnTo>
                  <a:lnTo>
                    <a:pt x="226453" y="175628"/>
                  </a:lnTo>
                  <a:lnTo>
                    <a:pt x="227152" y="177380"/>
                  </a:lnTo>
                  <a:lnTo>
                    <a:pt x="229704" y="179971"/>
                  </a:lnTo>
                  <a:lnTo>
                    <a:pt x="231432" y="180682"/>
                  </a:lnTo>
                  <a:lnTo>
                    <a:pt x="352996" y="180657"/>
                  </a:lnTo>
                  <a:lnTo>
                    <a:pt x="355993" y="177761"/>
                  </a:lnTo>
                  <a:lnTo>
                    <a:pt x="356108" y="173824"/>
                  </a:lnTo>
                  <a:close/>
                </a:path>
              </a:pathLst>
            </a:custGeom>
            <a:solidFill>
              <a:srgbClr val="FA380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6280937" y="3416287"/>
              <a:ext cx="370204" cy="27304"/>
            </a:xfrm>
            <a:custGeom>
              <a:rect b="b" l="l" r="r" t="t"/>
              <a:pathLst>
                <a:path extrusionOk="0" h="27304" w="370204">
                  <a:moveTo>
                    <a:pt x="364413" y="0"/>
                  </a:moveTo>
                  <a:lnTo>
                    <a:pt x="5029" y="4381"/>
                  </a:lnTo>
                  <a:lnTo>
                    <a:pt x="0" y="9525"/>
                  </a:lnTo>
                  <a:lnTo>
                    <a:pt x="152" y="22047"/>
                  </a:lnTo>
                  <a:lnTo>
                    <a:pt x="5295" y="27076"/>
                  </a:lnTo>
                  <a:lnTo>
                    <a:pt x="364680" y="22707"/>
                  </a:lnTo>
                  <a:lnTo>
                    <a:pt x="369696" y="17551"/>
                  </a:lnTo>
                  <a:lnTo>
                    <a:pt x="369557" y="5016"/>
                  </a:lnTo>
                  <a:close/>
                </a:path>
              </a:pathLst>
            </a:custGeom>
            <a:solidFill>
              <a:srgbClr val="0DCFC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6406540" y="3148012"/>
              <a:ext cx="93000" cy="247200"/>
            </a:xfrm>
            <a:prstGeom prst="rect">
              <a:avLst/>
            </a:prstGeom>
            <a:blipFill rotWithShape="1">
              <a:blip r:embed="rId6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6543878" y="3062465"/>
              <a:ext cx="93345" cy="332104"/>
            </a:xfrm>
            <a:custGeom>
              <a:rect b="b" l="l" r="r" t="t"/>
              <a:pathLst>
                <a:path extrusionOk="0" h="332104" w="93345">
                  <a:moveTo>
                    <a:pt x="75691" y="0"/>
                  </a:moveTo>
                  <a:lnTo>
                    <a:pt x="19265" y="1282"/>
                  </a:lnTo>
                  <a:lnTo>
                    <a:pt x="0" y="31229"/>
                  </a:lnTo>
                  <a:lnTo>
                    <a:pt x="1752" y="302602"/>
                  </a:lnTo>
                  <a:lnTo>
                    <a:pt x="17348" y="331914"/>
                  </a:lnTo>
                  <a:lnTo>
                    <a:pt x="21335" y="331914"/>
                  </a:lnTo>
                  <a:lnTo>
                    <a:pt x="73901" y="330695"/>
                  </a:lnTo>
                  <a:lnTo>
                    <a:pt x="81601" y="328282"/>
                  </a:lnTo>
                  <a:lnTo>
                    <a:pt x="87722" y="321949"/>
                  </a:lnTo>
                  <a:lnTo>
                    <a:pt x="90536" y="315340"/>
                  </a:lnTo>
                  <a:lnTo>
                    <a:pt x="21932" y="315340"/>
                  </a:lnTo>
                  <a:lnTo>
                    <a:pt x="20802" y="314248"/>
                  </a:lnTo>
                  <a:lnTo>
                    <a:pt x="18416" y="310026"/>
                  </a:lnTo>
                  <a:lnTo>
                    <a:pt x="18317" y="300774"/>
                  </a:lnTo>
                  <a:lnTo>
                    <a:pt x="16522" y="23736"/>
                  </a:lnTo>
                  <a:lnTo>
                    <a:pt x="18948" y="18961"/>
                  </a:lnTo>
                  <a:lnTo>
                    <a:pt x="20192" y="17830"/>
                  </a:lnTo>
                  <a:lnTo>
                    <a:pt x="71234" y="16649"/>
                  </a:lnTo>
                  <a:lnTo>
                    <a:pt x="89429" y="16649"/>
                  </a:lnTo>
                  <a:lnTo>
                    <a:pt x="89058" y="15184"/>
                  </a:lnTo>
                  <a:lnTo>
                    <a:pt x="86351" y="9353"/>
                  </a:lnTo>
                  <a:lnTo>
                    <a:pt x="82753" y="4749"/>
                  </a:lnTo>
                  <a:lnTo>
                    <a:pt x="79501" y="1587"/>
                  </a:lnTo>
                  <a:lnTo>
                    <a:pt x="75691" y="0"/>
                  </a:lnTo>
                  <a:close/>
                </a:path>
                <a:path extrusionOk="0" h="332104" w="93345">
                  <a:moveTo>
                    <a:pt x="89429" y="16649"/>
                  </a:moveTo>
                  <a:lnTo>
                    <a:pt x="71234" y="16649"/>
                  </a:lnTo>
                  <a:lnTo>
                    <a:pt x="72364" y="17729"/>
                  </a:lnTo>
                  <a:lnTo>
                    <a:pt x="74741" y="21960"/>
                  </a:lnTo>
                  <a:lnTo>
                    <a:pt x="74849" y="31229"/>
                  </a:lnTo>
                  <a:lnTo>
                    <a:pt x="76631" y="308267"/>
                  </a:lnTo>
                  <a:lnTo>
                    <a:pt x="74206" y="313029"/>
                  </a:lnTo>
                  <a:lnTo>
                    <a:pt x="72948" y="314159"/>
                  </a:lnTo>
                  <a:lnTo>
                    <a:pt x="21932" y="315340"/>
                  </a:lnTo>
                  <a:lnTo>
                    <a:pt x="90536" y="315340"/>
                  </a:lnTo>
                  <a:lnTo>
                    <a:pt x="91742" y="312509"/>
                  </a:lnTo>
                  <a:lnTo>
                    <a:pt x="93141" y="300774"/>
                  </a:lnTo>
                  <a:lnTo>
                    <a:pt x="91401" y="29400"/>
                  </a:lnTo>
                  <a:lnTo>
                    <a:pt x="90775" y="21960"/>
                  </a:lnTo>
                  <a:lnTo>
                    <a:pt x="89429" y="16649"/>
                  </a:lnTo>
                  <a:close/>
                </a:path>
              </a:pathLst>
            </a:custGeom>
            <a:solidFill>
              <a:srgbClr val="0DCFC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6269469" y="3212134"/>
              <a:ext cx="92700" cy="183600"/>
            </a:xfrm>
            <a:prstGeom prst="rect">
              <a:avLst/>
            </a:prstGeom>
            <a:blipFill rotWithShape="1">
              <a:blip r:embed="rId6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2496056" y="3098368"/>
              <a:ext cx="327660" cy="363220"/>
            </a:xfrm>
            <a:custGeom>
              <a:rect b="b" l="l" r="r" t="t"/>
              <a:pathLst>
                <a:path extrusionOk="0" h="363220" w="327660">
                  <a:moveTo>
                    <a:pt x="107621" y="154482"/>
                  </a:moveTo>
                  <a:lnTo>
                    <a:pt x="104014" y="154482"/>
                  </a:lnTo>
                  <a:lnTo>
                    <a:pt x="63548" y="162673"/>
                  </a:lnTo>
                  <a:lnTo>
                    <a:pt x="30466" y="184996"/>
                  </a:lnTo>
                  <a:lnTo>
                    <a:pt x="8142" y="218074"/>
                  </a:lnTo>
                  <a:lnTo>
                    <a:pt x="126" y="257670"/>
                  </a:lnTo>
                  <a:lnTo>
                    <a:pt x="0" y="258775"/>
                  </a:lnTo>
                  <a:lnTo>
                    <a:pt x="8142" y="299005"/>
                  </a:lnTo>
                  <a:lnTo>
                    <a:pt x="30466" y="332087"/>
                  </a:lnTo>
                  <a:lnTo>
                    <a:pt x="63548" y="354408"/>
                  </a:lnTo>
                  <a:lnTo>
                    <a:pt x="104014" y="362597"/>
                  </a:lnTo>
                  <a:lnTo>
                    <a:pt x="136503" y="357403"/>
                  </a:lnTo>
                  <a:lnTo>
                    <a:pt x="152431" y="349262"/>
                  </a:lnTo>
                  <a:lnTo>
                    <a:pt x="104014" y="349262"/>
                  </a:lnTo>
                  <a:lnTo>
                    <a:pt x="68734" y="342122"/>
                  </a:lnTo>
                  <a:lnTo>
                    <a:pt x="39891" y="322662"/>
                  </a:lnTo>
                  <a:lnTo>
                    <a:pt x="20427" y="293820"/>
                  </a:lnTo>
                  <a:lnTo>
                    <a:pt x="13335" y="258775"/>
                  </a:lnTo>
                  <a:lnTo>
                    <a:pt x="13461" y="257670"/>
                  </a:lnTo>
                  <a:lnTo>
                    <a:pt x="20427" y="223258"/>
                  </a:lnTo>
                  <a:lnTo>
                    <a:pt x="39906" y="194404"/>
                  </a:lnTo>
                  <a:lnTo>
                    <a:pt x="68734" y="174948"/>
                  </a:lnTo>
                  <a:lnTo>
                    <a:pt x="104014" y="167805"/>
                  </a:lnTo>
                  <a:lnTo>
                    <a:pt x="154125" y="167805"/>
                  </a:lnTo>
                  <a:lnTo>
                    <a:pt x="144043" y="162525"/>
                  </a:lnTo>
                  <a:lnTo>
                    <a:pt x="126798" y="157022"/>
                  </a:lnTo>
                  <a:lnTo>
                    <a:pt x="126796" y="155028"/>
                  </a:lnTo>
                  <a:lnTo>
                    <a:pt x="114670" y="155028"/>
                  </a:lnTo>
                  <a:lnTo>
                    <a:pt x="111177" y="154673"/>
                  </a:lnTo>
                  <a:lnTo>
                    <a:pt x="107621" y="154482"/>
                  </a:lnTo>
                  <a:close/>
                </a:path>
                <a:path extrusionOk="0" h="363220" w="327660">
                  <a:moveTo>
                    <a:pt x="154125" y="167805"/>
                  </a:moveTo>
                  <a:lnTo>
                    <a:pt x="104014" y="167805"/>
                  </a:lnTo>
                  <a:lnTo>
                    <a:pt x="139305" y="174955"/>
                  </a:lnTo>
                  <a:lnTo>
                    <a:pt x="168122" y="194404"/>
                  </a:lnTo>
                  <a:lnTo>
                    <a:pt x="187602" y="223258"/>
                  </a:lnTo>
                  <a:lnTo>
                    <a:pt x="194568" y="257670"/>
                  </a:lnTo>
                  <a:lnTo>
                    <a:pt x="194694" y="258775"/>
                  </a:lnTo>
                  <a:lnTo>
                    <a:pt x="187602" y="293820"/>
                  </a:lnTo>
                  <a:lnTo>
                    <a:pt x="168138" y="322662"/>
                  </a:lnTo>
                  <a:lnTo>
                    <a:pt x="139295" y="342122"/>
                  </a:lnTo>
                  <a:lnTo>
                    <a:pt x="104014" y="349262"/>
                  </a:lnTo>
                  <a:lnTo>
                    <a:pt x="152431" y="349262"/>
                  </a:lnTo>
                  <a:lnTo>
                    <a:pt x="164814" y="342933"/>
                  </a:lnTo>
                  <a:lnTo>
                    <a:pt x="187284" y="320854"/>
                  </a:lnTo>
                  <a:lnTo>
                    <a:pt x="202249" y="292836"/>
                  </a:lnTo>
                  <a:lnTo>
                    <a:pt x="232567" y="292836"/>
                  </a:lnTo>
                  <a:lnTo>
                    <a:pt x="251034" y="292211"/>
                  </a:lnTo>
                  <a:lnTo>
                    <a:pt x="286067" y="287620"/>
                  </a:lnTo>
                  <a:lnTo>
                    <a:pt x="307507" y="279895"/>
                  </a:lnTo>
                  <a:lnTo>
                    <a:pt x="215825" y="279895"/>
                  </a:lnTo>
                  <a:lnTo>
                    <a:pt x="210821" y="279768"/>
                  </a:lnTo>
                  <a:lnTo>
                    <a:pt x="205919" y="279590"/>
                  </a:lnTo>
                  <a:lnTo>
                    <a:pt x="207329" y="272783"/>
                  </a:lnTo>
                  <a:lnTo>
                    <a:pt x="208078" y="265760"/>
                  </a:lnTo>
                  <a:lnTo>
                    <a:pt x="208078" y="256705"/>
                  </a:lnTo>
                  <a:lnTo>
                    <a:pt x="207939" y="253060"/>
                  </a:lnTo>
                  <a:lnTo>
                    <a:pt x="229400" y="253060"/>
                  </a:lnTo>
                  <a:lnTo>
                    <a:pt x="242613" y="252742"/>
                  </a:lnTo>
                  <a:lnTo>
                    <a:pt x="268602" y="250536"/>
                  </a:lnTo>
                  <a:lnTo>
                    <a:pt x="294297" y="245676"/>
                  </a:lnTo>
                  <a:lnTo>
                    <a:pt x="308393" y="239928"/>
                  </a:lnTo>
                  <a:lnTo>
                    <a:pt x="215965" y="239928"/>
                  </a:lnTo>
                  <a:lnTo>
                    <a:pt x="211101" y="239814"/>
                  </a:lnTo>
                  <a:lnTo>
                    <a:pt x="206313" y="239648"/>
                  </a:lnTo>
                  <a:lnTo>
                    <a:pt x="204478" y="231490"/>
                  </a:lnTo>
                  <a:lnTo>
                    <a:pt x="202017" y="223586"/>
                  </a:lnTo>
                  <a:lnTo>
                    <a:pt x="198951" y="215963"/>
                  </a:lnTo>
                  <a:lnTo>
                    <a:pt x="195302" y="208648"/>
                  </a:lnTo>
                  <a:lnTo>
                    <a:pt x="245334" y="208648"/>
                  </a:lnTo>
                  <a:lnTo>
                    <a:pt x="268602" y="206676"/>
                  </a:lnTo>
                  <a:lnTo>
                    <a:pt x="294297" y="201821"/>
                  </a:lnTo>
                  <a:lnTo>
                    <a:pt x="308422" y="196062"/>
                  </a:lnTo>
                  <a:lnTo>
                    <a:pt x="220943" y="196062"/>
                  </a:lnTo>
                  <a:lnTo>
                    <a:pt x="211782" y="195959"/>
                  </a:lnTo>
                  <a:lnTo>
                    <a:pt x="202874" y="195659"/>
                  </a:lnTo>
                  <a:lnTo>
                    <a:pt x="194258" y="195173"/>
                  </a:lnTo>
                  <a:lnTo>
                    <a:pt x="185968" y="194513"/>
                  </a:lnTo>
                  <a:lnTo>
                    <a:pt x="173917" y="181559"/>
                  </a:lnTo>
                  <a:lnTo>
                    <a:pt x="159845" y="170800"/>
                  </a:lnTo>
                  <a:lnTo>
                    <a:pt x="154125" y="167805"/>
                  </a:lnTo>
                  <a:close/>
                </a:path>
                <a:path extrusionOk="0" h="363220" w="327660">
                  <a:moveTo>
                    <a:pt x="232567" y="292836"/>
                  </a:moveTo>
                  <a:lnTo>
                    <a:pt x="202249" y="292836"/>
                  </a:lnTo>
                  <a:lnTo>
                    <a:pt x="209272" y="293128"/>
                  </a:lnTo>
                  <a:lnTo>
                    <a:pt x="215686" y="293230"/>
                  </a:lnTo>
                  <a:lnTo>
                    <a:pt x="220943" y="293230"/>
                  </a:lnTo>
                  <a:lnTo>
                    <a:pt x="232567" y="292836"/>
                  </a:lnTo>
                  <a:close/>
                </a:path>
                <a:path extrusionOk="0" h="363220" w="327660">
                  <a:moveTo>
                    <a:pt x="327217" y="237197"/>
                  </a:moveTo>
                  <a:lnTo>
                    <a:pt x="315088" y="237197"/>
                  </a:lnTo>
                  <a:lnTo>
                    <a:pt x="315088" y="258775"/>
                  </a:lnTo>
                  <a:lnTo>
                    <a:pt x="307370" y="266993"/>
                  </a:lnTo>
                  <a:lnTo>
                    <a:pt x="287118" y="273707"/>
                  </a:lnTo>
                  <a:lnTo>
                    <a:pt x="257315" y="278234"/>
                  </a:lnTo>
                  <a:lnTo>
                    <a:pt x="220943" y="279895"/>
                  </a:lnTo>
                  <a:lnTo>
                    <a:pt x="307507" y="279895"/>
                  </a:lnTo>
                  <a:lnTo>
                    <a:pt x="315107" y="277156"/>
                  </a:lnTo>
                  <a:lnTo>
                    <a:pt x="327209" y="258533"/>
                  </a:lnTo>
                  <a:lnTo>
                    <a:pt x="327217" y="237197"/>
                  </a:lnTo>
                  <a:close/>
                </a:path>
                <a:path extrusionOk="0" h="363220" w="327660">
                  <a:moveTo>
                    <a:pt x="229400" y="253060"/>
                  </a:moveTo>
                  <a:lnTo>
                    <a:pt x="207939" y="253060"/>
                  </a:lnTo>
                  <a:lnTo>
                    <a:pt x="212714" y="253199"/>
                  </a:lnTo>
                  <a:lnTo>
                    <a:pt x="217146" y="253263"/>
                  </a:lnTo>
                  <a:lnTo>
                    <a:pt x="220943" y="253263"/>
                  </a:lnTo>
                  <a:lnTo>
                    <a:pt x="229400" y="253060"/>
                  </a:lnTo>
                  <a:close/>
                </a:path>
                <a:path extrusionOk="0" h="363220" w="327660">
                  <a:moveTo>
                    <a:pt x="327217" y="193344"/>
                  </a:moveTo>
                  <a:lnTo>
                    <a:pt x="315088" y="193344"/>
                  </a:lnTo>
                  <a:lnTo>
                    <a:pt x="315088" y="218808"/>
                  </a:lnTo>
                  <a:lnTo>
                    <a:pt x="307370" y="227032"/>
                  </a:lnTo>
                  <a:lnTo>
                    <a:pt x="287118" y="233745"/>
                  </a:lnTo>
                  <a:lnTo>
                    <a:pt x="257315" y="238269"/>
                  </a:lnTo>
                  <a:lnTo>
                    <a:pt x="220943" y="239928"/>
                  </a:lnTo>
                  <a:lnTo>
                    <a:pt x="308393" y="239928"/>
                  </a:lnTo>
                  <a:lnTo>
                    <a:pt x="315088" y="237197"/>
                  </a:lnTo>
                  <a:lnTo>
                    <a:pt x="327217" y="237197"/>
                  </a:lnTo>
                  <a:lnTo>
                    <a:pt x="327264" y="215963"/>
                  </a:lnTo>
                  <a:lnTo>
                    <a:pt x="327407" y="215264"/>
                  </a:lnTo>
                  <a:lnTo>
                    <a:pt x="327522" y="212394"/>
                  </a:lnTo>
                  <a:lnTo>
                    <a:pt x="327395" y="211493"/>
                  </a:lnTo>
                  <a:lnTo>
                    <a:pt x="327217" y="210629"/>
                  </a:lnTo>
                  <a:lnTo>
                    <a:pt x="327217" y="193344"/>
                  </a:lnTo>
                  <a:close/>
                </a:path>
                <a:path extrusionOk="0" h="363220" w="327660">
                  <a:moveTo>
                    <a:pt x="245334" y="208648"/>
                  </a:moveTo>
                  <a:lnTo>
                    <a:pt x="195302" y="208648"/>
                  </a:lnTo>
                  <a:lnTo>
                    <a:pt x="202450" y="209006"/>
                  </a:lnTo>
                  <a:lnTo>
                    <a:pt x="209185" y="209237"/>
                  </a:lnTo>
                  <a:lnTo>
                    <a:pt x="215389" y="209360"/>
                  </a:lnTo>
                  <a:lnTo>
                    <a:pt x="220943" y="209397"/>
                  </a:lnTo>
                  <a:lnTo>
                    <a:pt x="242613" y="208878"/>
                  </a:lnTo>
                  <a:lnTo>
                    <a:pt x="245334" y="208648"/>
                  </a:lnTo>
                  <a:close/>
                </a:path>
                <a:path extrusionOk="0" h="363220" w="327660">
                  <a:moveTo>
                    <a:pt x="327217" y="145910"/>
                  </a:moveTo>
                  <a:lnTo>
                    <a:pt x="315088" y="145910"/>
                  </a:lnTo>
                  <a:lnTo>
                    <a:pt x="315088" y="174955"/>
                  </a:lnTo>
                  <a:lnTo>
                    <a:pt x="307370" y="183171"/>
                  </a:lnTo>
                  <a:lnTo>
                    <a:pt x="287118" y="189880"/>
                  </a:lnTo>
                  <a:lnTo>
                    <a:pt x="257315" y="194404"/>
                  </a:lnTo>
                  <a:lnTo>
                    <a:pt x="220943" y="196062"/>
                  </a:lnTo>
                  <a:lnTo>
                    <a:pt x="308422" y="196062"/>
                  </a:lnTo>
                  <a:lnTo>
                    <a:pt x="315088" y="193344"/>
                  </a:lnTo>
                  <a:lnTo>
                    <a:pt x="327217" y="193344"/>
                  </a:lnTo>
                  <a:lnTo>
                    <a:pt x="327217" y="176225"/>
                  </a:lnTo>
                  <a:lnTo>
                    <a:pt x="327407" y="175298"/>
                  </a:lnTo>
                  <a:lnTo>
                    <a:pt x="327522" y="172427"/>
                  </a:lnTo>
                  <a:lnTo>
                    <a:pt x="327395" y="171526"/>
                  </a:lnTo>
                  <a:lnTo>
                    <a:pt x="327248" y="170800"/>
                  </a:lnTo>
                  <a:lnTo>
                    <a:pt x="327217" y="145910"/>
                  </a:lnTo>
                  <a:close/>
                </a:path>
                <a:path extrusionOk="0" h="363220" w="327660">
                  <a:moveTo>
                    <a:pt x="327217" y="145897"/>
                  </a:moveTo>
                  <a:lnTo>
                    <a:pt x="126786" y="145897"/>
                  </a:lnTo>
                  <a:lnTo>
                    <a:pt x="151418" y="154385"/>
                  </a:lnTo>
                  <a:lnTo>
                    <a:pt x="180560" y="158878"/>
                  </a:lnTo>
                  <a:lnTo>
                    <a:pt x="206364" y="160649"/>
                  </a:lnTo>
                  <a:lnTo>
                    <a:pt x="220943" y="160959"/>
                  </a:lnTo>
                  <a:lnTo>
                    <a:pt x="235539" y="160649"/>
                  </a:lnTo>
                  <a:lnTo>
                    <a:pt x="261359" y="158876"/>
                  </a:lnTo>
                  <a:lnTo>
                    <a:pt x="290510" y="154380"/>
                  </a:lnTo>
                  <a:lnTo>
                    <a:pt x="315088" y="145910"/>
                  </a:lnTo>
                  <a:lnTo>
                    <a:pt x="327217" y="145910"/>
                  </a:lnTo>
                  <a:close/>
                </a:path>
                <a:path extrusionOk="0" h="363220" w="327660">
                  <a:moveTo>
                    <a:pt x="220943" y="0"/>
                  </a:moveTo>
                  <a:lnTo>
                    <a:pt x="175625" y="2613"/>
                  </a:lnTo>
                  <a:lnTo>
                    <a:pt x="120905" y="19037"/>
                  </a:lnTo>
                  <a:lnTo>
                    <a:pt x="115300" y="26631"/>
                  </a:lnTo>
                  <a:lnTo>
                    <a:pt x="114721" y="28155"/>
                  </a:lnTo>
                  <a:lnTo>
                    <a:pt x="114390" y="29756"/>
                  </a:lnTo>
                  <a:lnTo>
                    <a:pt x="114492" y="33400"/>
                  </a:lnTo>
                  <a:lnTo>
                    <a:pt x="114670" y="34328"/>
                  </a:lnTo>
                  <a:lnTo>
                    <a:pt x="114670" y="72618"/>
                  </a:lnTo>
                  <a:lnTo>
                    <a:pt x="114505" y="73494"/>
                  </a:lnTo>
                  <a:lnTo>
                    <a:pt x="114492" y="77266"/>
                  </a:lnTo>
                  <a:lnTo>
                    <a:pt x="114670" y="78193"/>
                  </a:lnTo>
                  <a:lnTo>
                    <a:pt x="114670" y="122034"/>
                  </a:lnTo>
                  <a:lnTo>
                    <a:pt x="114898" y="123456"/>
                  </a:lnTo>
                  <a:lnTo>
                    <a:pt x="115241" y="124828"/>
                  </a:lnTo>
                  <a:lnTo>
                    <a:pt x="114708" y="126314"/>
                  </a:lnTo>
                  <a:lnTo>
                    <a:pt x="114390" y="127850"/>
                  </a:lnTo>
                  <a:lnTo>
                    <a:pt x="114492" y="131444"/>
                  </a:lnTo>
                  <a:lnTo>
                    <a:pt x="114670" y="132372"/>
                  </a:lnTo>
                  <a:lnTo>
                    <a:pt x="114670" y="155028"/>
                  </a:lnTo>
                  <a:lnTo>
                    <a:pt x="126796" y="155028"/>
                  </a:lnTo>
                  <a:lnTo>
                    <a:pt x="126786" y="145897"/>
                  </a:lnTo>
                  <a:lnTo>
                    <a:pt x="327217" y="145897"/>
                  </a:lnTo>
                  <a:lnTo>
                    <a:pt x="327217" y="141897"/>
                  </a:lnTo>
                  <a:lnTo>
                    <a:pt x="220943" y="141897"/>
                  </a:lnTo>
                  <a:lnTo>
                    <a:pt x="184575" y="140236"/>
                  </a:lnTo>
                  <a:lnTo>
                    <a:pt x="154770" y="135707"/>
                  </a:lnTo>
                  <a:lnTo>
                    <a:pt x="134518" y="128990"/>
                  </a:lnTo>
                  <a:lnTo>
                    <a:pt x="126823" y="120776"/>
                  </a:lnTo>
                  <a:lnTo>
                    <a:pt x="126786" y="95300"/>
                  </a:lnTo>
                  <a:lnTo>
                    <a:pt x="177515" y="95300"/>
                  </a:lnTo>
                  <a:lnTo>
                    <a:pt x="154770" y="91847"/>
                  </a:lnTo>
                  <a:lnTo>
                    <a:pt x="134518" y="85135"/>
                  </a:lnTo>
                  <a:lnTo>
                    <a:pt x="126823" y="76923"/>
                  </a:lnTo>
                  <a:lnTo>
                    <a:pt x="126786" y="47866"/>
                  </a:lnTo>
                  <a:lnTo>
                    <a:pt x="327217" y="47866"/>
                  </a:lnTo>
                  <a:lnTo>
                    <a:pt x="327217" y="47574"/>
                  </a:lnTo>
                  <a:lnTo>
                    <a:pt x="220943" y="47574"/>
                  </a:lnTo>
                  <a:lnTo>
                    <a:pt x="184792" y="45927"/>
                  </a:lnTo>
                  <a:lnTo>
                    <a:pt x="156934" y="41840"/>
                  </a:lnTo>
                  <a:lnTo>
                    <a:pt x="138046" y="36590"/>
                  </a:lnTo>
                  <a:lnTo>
                    <a:pt x="128805" y="31457"/>
                  </a:lnTo>
                  <a:lnTo>
                    <a:pt x="138046" y="26332"/>
                  </a:lnTo>
                  <a:lnTo>
                    <a:pt x="156934" y="21086"/>
                  </a:lnTo>
                  <a:lnTo>
                    <a:pt x="184792" y="17000"/>
                  </a:lnTo>
                  <a:lnTo>
                    <a:pt x="220943" y="15354"/>
                  </a:lnTo>
                  <a:lnTo>
                    <a:pt x="312959" y="15354"/>
                  </a:lnTo>
                  <a:lnTo>
                    <a:pt x="297507" y="8293"/>
                  </a:lnTo>
                  <a:lnTo>
                    <a:pt x="266276" y="2613"/>
                  </a:lnTo>
                  <a:lnTo>
                    <a:pt x="237398" y="384"/>
                  </a:lnTo>
                  <a:lnTo>
                    <a:pt x="220943" y="0"/>
                  </a:lnTo>
                  <a:close/>
                </a:path>
                <a:path extrusionOk="0" h="363220" w="327660">
                  <a:moveTo>
                    <a:pt x="327217" y="95313"/>
                  </a:moveTo>
                  <a:lnTo>
                    <a:pt x="315088" y="95313"/>
                  </a:lnTo>
                  <a:lnTo>
                    <a:pt x="315088" y="120776"/>
                  </a:lnTo>
                  <a:lnTo>
                    <a:pt x="307370" y="129000"/>
                  </a:lnTo>
                  <a:lnTo>
                    <a:pt x="287118" y="135713"/>
                  </a:lnTo>
                  <a:lnTo>
                    <a:pt x="257315" y="140238"/>
                  </a:lnTo>
                  <a:lnTo>
                    <a:pt x="220943" y="141897"/>
                  </a:lnTo>
                  <a:lnTo>
                    <a:pt x="327217" y="141897"/>
                  </a:lnTo>
                  <a:lnTo>
                    <a:pt x="327217" y="132372"/>
                  </a:lnTo>
                  <a:lnTo>
                    <a:pt x="327407" y="131444"/>
                  </a:lnTo>
                  <a:lnTo>
                    <a:pt x="327522" y="127850"/>
                  </a:lnTo>
                  <a:lnTo>
                    <a:pt x="327192" y="126314"/>
                  </a:lnTo>
                  <a:lnTo>
                    <a:pt x="326658" y="124828"/>
                  </a:lnTo>
                  <a:lnTo>
                    <a:pt x="327014" y="123456"/>
                  </a:lnTo>
                  <a:lnTo>
                    <a:pt x="327217" y="122034"/>
                  </a:lnTo>
                  <a:lnTo>
                    <a:pt x="327217" y="95313"/>
                  </a:lnTo>
                  <a:close/>
                </a:path>
                <a:path extrusionOk="0" h="363220" w="327660">
                  <a:moveTo>
                    <a:pt x="177515" y="95300"/>
                  </a:moveTo>
                  <a:lnTo>
                    <a:pt x="126786" y="95300"/>
                  </a:lnTo>
                  <a:lnTo>
                    <a:pt x="147614" y="103790"/>
                  </a:lnTo>
                  <a:lnTo>
                    <a:pt x="173307" y="108645"/>
                  </a:lnTo>
                  <a:lnTo>
                    <a:pt x="199287" y="110847"/>
                  </a:lnTo>
                  <a:lnTo>
                    <a:pt x="220943" y="111366"/>
                  </a:lnTo>
                  <a:lnTo>
                    <a:pt x="242616" y="110847"/>
                  </a:lnTo>
                  <a:lnTo>
                    <a:pt x="268610" y="108643"/>
                  </a:lnTo>
                  <a:lnTo>
                    <a:pt x="294310" y="103784"/>
                  </a:lnTo>
                  <a:lnTo>
                    <a:pt x="308422" y="98031"/>
                  </a:lnTo>
                  <a:lnTo>
                    <a:pt x="220943" y="98031"/>
                  </a:lnTo>
                  <a:lnTo>
                    <a:pt x="184575" y="96372"/>
                  </a:lnTo>
                  <a:lnTo>
                    <a:pt x="177515" y="95300"/>
                  </a:lnTo>
                  <a:close/>
                </a:path>
                <a:path extrusionOk="0" h="363220" w="327660">
                  <a:moveTo>
                    <a:pt x="327217" y="47878"/>
                  </a:moveTo>
                  <a:lnTo>
                    <a:pt x="315088" y="47878"/>
                  </a:lnTo>
                  <a:lnTo>
                    <a:pt x="315088" y="76923"/>
                  </a:lnTo>
                  <a:lnTo>
                    <a:pt x="307370" y="85140"/>
                  </a:lnTo>
                  <a:lnTo>
                    <a:pt x="287118" y="91849"/>
                  </a:lnTo>
                  <a:lnTo>
                    <a:pt x="257315" y="96372"/>
                  </a:lnTo>
                  <a:lnTo>
                    <a:pt x="220943" y="98031"/>
                  </a:lnTo>
                  <a:lnTo>
                    <a:pt x="308422" y="98031"/>
                  </a:lnTo>
                  <a:lnTo>
                    <a:pt x="315088" y="95313"/>
                  </a:lnTo>
                  <a:lnTo>
                    <a:pt x="327217" y="95313"/>
                  </a:lnTo>
                  <a:lnTo>
                    <a:pt x="327217" y="78193"/>
                  </a:lnTo>
                  <a:lnTo>
                    <a:pt x="327407" y="77266"/>
                  </a:lnTo>
                  <a:lnTo>
                    <a:pt x="327522" y="74383"/>
                  </a:lnTo>
                  <a:lnTo>
                    <a:pt x="327395" y="73494"/>
                  </a:lnTo>
                  <a:lnTo>
                    <a:pt x="327217" y="72618"/>
                  </a:lnTo>
                  <a:lnTo>
                    <a:pt x="327217" y="47878"/>
                  </a:lnTo>
                  <a:close/>
                </a:path>
                <a:path extrusionOk="0" h="363220" w="327660">
                  <a:moveTo>
                    <a:pt x="327217" y="47866"/>
                  </a:moveTo>
                  <a:lnTo>
                    <a:pt x="126786" y="47866"/>
                  </a:lnTo>
                  <a:lnTo>
                    <a:pt x="151418" y="56354"/>
                  </a:lnTo>
                  <a:lnTo>
                    <a:pt x="180560" y="60847"/>
                  </a:lnTo>
                  <a:lnTo>
                    <a:pt x="206364" y="62618"/>
                  </a:lnTo>
                  <a:lnTo>
                    <a:pt x="220943" y="62928"/>
                  </a:lnTo>
                  <a:lnTo>
                    <a:pt x="235539" y="62618"/>
                  </a:lnTo>
                  <a:lnTo>
                    <a:pt x="261359" y="60845"/>
                  </a:lnTo>
                  <a:lnTo>
                    <a:pt x="290510" y="56349"/>
                  </a:lnTo>
                  <a:lnTo>
                    <a:pt x="315088" y="47878"/>
                  </a:lnTo>
                  <a:lnTo>
                    <a:pt x="327217" y="47878"/>
                  </a:lnTo>
                  <a:close/>
                </a:path>
                <a:path extrusionOk="0" h="363220" w="327660">
                  <a:moveTo>
                    <a:pt x="312959" y="15354"/>
                  </a:moveTo>
                  <a:lnTo>
                    <a:pt x="220943" y="15354"/>
                  </a:lnTo>
                  <a:lnTo>
                    <a:pt x="257107" y="17000"/>
                  </a:lnTo>
                  <a:lnTo>
                    <a:pt x="284970" y="21086"/>
                  </a:lnTo>
                  <a:lnTo>
                    <a:pt x="303861" y="26332"/>
                  </a:lnTo>
                  <a:lnTo>
                    <a:pt x="313107" y="31457"/>
                  </a:lnTo>
                  <a:lnTo>
                    <a:pt x="303861" y="36590"/>
                  </a:lnTo>
                  <a:lnTo>
                    <a:pt x="284970" y="41840"/>
                  </a:lnTo>
                  <a:lnTo>
                    <a:pt x="257107" y="45927"/>
                  </a:lnTo>
                  <a:lnTo>
                    <a:pt x="220943" y="47574"/>
                  </a:lnTo>
                  <a:lnTo>
                    <a:pt x="327217" y="47574"/>
                  </a:lnTo>
                  <a:lnTo>
                    <a:pt x="327217" y="34328"/>
                  </a:lnTo>
                  <a:lnTo>
                    <a:pt x="327407" y="33400"/>
                  </a:lnTo>
                  <a:lnTo>
                    <a:pt x="327522" y="29756"/>
                  </a:lnTo>
                  <a:lnTo>
                    <a:pt x="327166" y="28155"/>
                  </a:lnTo>
                  <a:lnTo>
                    <a:pt x="326620" y="26631"/>
                  </a:lnTo>
                  <a:lnTo>
                    <a:pt x="325693" y="23418"/>
                  </a:lnTo>
                  <a:lnTo>
                    <a:pt x="323674" y="20739"/>
                  </a:lnTo>
                  <a:lnTo>
                    <a:pt x="321019" y="19037"/>
                  </a:lnTo>
                  <a:lnTo>
                    <a:pt x="312959" y="15354"/>
                  </a:lnTo>
                  <a:close/>
                </a:path>
              </a:pathLst>
            </a:custGeom>
            <a:solidFill>
              <a:srgbClr val="70BD6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2529954" y="3286785"/>
              <a:ext cx="140100" cy="140100"/>
            </a:xfrm>
            <a:prstGeom prst="rect">
              <a:avLst/>
            </a:prstGeom>
            <a:blipFill rotWithShape="1">
              <a:blip r:embed="rId6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c5eebcd687_1_302"/>
          <p:cNvSpPr/>
          <p:nvPr/>
        </p:nvSpPr>
        <p:spPr>
          <a:xfrm rot="-5400000">
            <a:off x="269850" y="527263"/>
            <a:ext cx="470100" cy="6972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c5eebcd687_1_302"/>
          <p:cNvSpPr txBox="1"/>
          <p:nvPr/>
        </p:nvSpPr>
        <p:spPr>
          <a:xfrm>
            <a:off x="168991" y="687004"/>
            <a:ext cx="669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r" sz="28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</a:t>
            </a:r>
            <a:r>
              <a:rPr lang="fr" sz="2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</a:t>
            </a:r>
            <a:endParaRPr b="0" i="0" sz="28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76" name="Google Shape;276;gc5eebcd687_1_302"/>
          <p:cNvSpPr/>
          <p:nvPr/>
        </p:nvSpPr>
        <p:spPr>
          <a:xfrm>
            <a:off x="805600" y="616525"/>
            <a:ext cx="8080200" cy="518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4285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fr" sz="1500">
                <a:solidFill>
                  <a:srgbClr val="4285F4"/>
                </a:solidFill>
                <a:latin typeface="Raleway"/>
                <a:ea typeface="Raleway"/>
                <a:cs typeface="Raleway"/>
                <a:sym typeface="Raleway"/>
              </a:rPr>
              <a:t>Les membres MeM</a:t>
            </a:r>
            <a:endParaRPr b="1" i="0" sz="1500" u="none" cap="none" strike="noStrike">
              <a:solidFill>
                <a:srgbClr val="4285F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7" name="Google Shape;277;gc5eebcd687_1_302"/>
          <p:cNvSpPr/>
          <p:nvPr/>
        </p:nvSpPr>
        <p:spPr>
          <a:xfrm>
            <a:off x="1305626" y="3962222"/>
            <a:ext cx="15588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fr" sz="1300" u="none" cap="none" strike="noStrike">
                <a:solidFill>
                  <a:srgbClr val="10253F"/>
                </a:solidFill>
                <a:latin typeface="Raleway"/>
                <a:ea typeface="Raleway"/>
                <a:cs typeface="Raleway"/>
                <a:sym typeface="Raleway"/>
              </a:rPr>
              <a:t>Entrepreneurs</a:t>
            </a:r>
            <a:endParaRPr b="1" i="0" sz="1300" u="none" cap="none" strike="noStrike">
              <a:solidFill>
                <a:srgbClr val="1025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8" name="Google Shape;278;gc5eebcd687_1_302"/>
          <p:cNvSpPr/>
          <p:nvPr/>
        </p:nvSpPr>
        <p:spPr>
          <a:xfrm>
            <a:off x="3043703" y="3904617"/>
            <a:ext cx="1368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200" u="none" cap="none" strike="noStrike">
                <a:solidFill>
                  <a:srgbClr val="10253F"/>
                </a:solidFill>
                <a:latin typeface="Raleway"/>
                <a:ea typeface="Raleway"/>
                <a:cs typeface="Raleway"/>
                <a:sym typeface="Raleway"/>
              </a:rPr>
              <a:t>Cadres </a:t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200" u="none" cap="none" strike="noStrike">
                <a:solidFill>
                  <a:srgbClr val="10253F"/>
                </a:solidFill>
                <a:latin typeface="Raleway"/>
                <a:ea typeface="Raleway"/>
                <a:cs typeface="Raleway"/>
                <a:sym typeface="Raleway"/>
              </a:rPr>
              <a:t>dirigeants</a:t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9" name="Google Shape;279;gc5eebcd687_1_302"/>
          <p:cNvSpPr/>
          <p:nvPr/>
        </p:nvSpPr>
        <p:spPr>
          <a:xfrm>
            <a:off x="4765277" y="3832217"/>
            <a:ext cx="15588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200" u="none" cap="none" strike="noStrike">
                <a:solidFill>
                  <a:srgbClr val="10253F"/>
                </a:solidFill>
                <a:latin typeface="Raleway"/>
                <a:ea typeface="Raleway"/>
                <a:cs typeface="Raleway"/>
                <a:sym typeface="Raleway"/>
              </a:rPr>
              <a:t>Réseaux de compétences  </a:t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0" name="Google Shape;280;gc5eebcd687_1_302"/>
          <p:cNvSpPr/>
          <p:nvPr/>
        </p:nvSpPr>
        <p:spPr>
          <a:xfrm>
            <a:off x="922275" y="1362213"/>
            <a:ext cx="75123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Personnes morales</a:t>
            </a:r>
            <a:r>
              <a:rPr b="0" i="0" lang="fr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 de </a:t>
            </a:r>
            <a:r>
              <a:rPr b="1" i="0" lang="fr" sz="1200" u="none" cap="none" strike="noStrike">
                <a:solidFill>
                  <a:srgbClr val="D62A16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droit marocain</a:t>
            </a:r>
            <a:r>
              <a:rPr b="1" i="0" lang="fr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0" i="0" lang="fr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ou</a:t>
            </a:r>
            <a:r>
              <a:rPr b="1" i="0" lang="fr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i="0" lang="fr" sz="1200" u="none" cap="none" strike="noStrike">
                <a:solidFill>
                  <a:srgbClr val="D62A16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étranger</a:t>
            </a:r>
            <a:r>
              <a:rPr b="0" i="0" lang="fr" sz="1200" u="none" cap="none" strike="noStrike">
                <a:solidFill>
                  <a:srgbClr val="D62A16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0" i="0" lang="fr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dont la propriété ou la gouvernance est constituée d'une personne d'origine marocaine :</a:t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603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"/>
              <a:buChar char="▪"/>
            </a:pPr>
            <a:r>
              <a:rPr b="0" i="0" lang="fr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qui </a:t>
            </a:r>
            <a:r>
              <a:rPr b="1" i="0" lang="fr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exercent une activité en relation avec le Maroc</a:t>
            </a:r>
            <a:r>
              <a:rPr b="0" i="0" lang="fr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, ou ;</a:t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603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"/>
              <a:buChar char="▪"/>
            </a:pPr>
            <a:r>
              <a:rPr b="0" i="0" lang="fr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qui </a:t>
            </a:r>
            <a:r>
              <a:rPr b="1" i="0" lang="fr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souhaitent établir des liens économiques ou sociaux en raison </a:t>
            </a:r>
            <a:r>
              <a:rPr b="0" i="0" lang="fr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de leur attache avec le Maroc.</a:t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descr="affaires-presentateur-presentation-entreprise-stats-graphique-sur-une-carte_318-62515.jpg" id="281" name="Google Shape;281;gc5eebcd687_1_3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2250" y="2563951"/>
            <a:ext cx="1141400" cy="1141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mme-d-39-affaires-debout-avec-une-valise_318-62380.jpg" id="282" name="Google Shape;282;gc5eebcd687_1_3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87974" y="2575161"/>
            <a:ext cx="1141400" cy="11413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-connections@2x.png" id="283" name="Google Shape;283;gc5eebcd687_1_302"/>
          <p:cNvPicPr preferRelativeResize="0"/>
          <p:nvPr/>
        </p:nvPicPr>
        <p:blipFill rotWithShape="1">
          <a:blip r:embed="rId5">
            <a:alphaModFix/>
          </a:blip>
          <a:srcRect b="7338" l="0" r="7330" t="0"/>
          <a:stretch/>
        </p:blipFill>
        <p:spPr>
          <a:xfrm>
            <a:off x="4880675" y="2477825"/>
            <a:ext cx="1215450" cy="121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gc5eebcd687_1_302"/>
          <p:cNvSpPr/>
          <p:nvPr/>
        </p:nvSpPr>
        <p:spPr>
          <a:xfrm>
            <a:off x="6580091" y="3855433"/>
            <a:ext cx="16518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200" u="none" cap="none" strike="noStrike">
                <a:solidFill>
                  <a:srgbClr val="10253F"/>
                </a:solidFill>
                <a:latin typeface="Arial"/>
                <a:ea typeface="Arial"/>
                <a:cs typeface="Arial"/>
                <a:sym typeface="Arial"/>
              </a:rPr>
              <a:t>Chercheurs / universitaires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tudiant-diplome-avec-capuchon-de-remise-des-diplomes-toge-et-cravate_318-49980-1.jpg" id="285" name="Google Shape;285;gc5eebcd687_1_30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47225" y="2666499"/>
            <a:ext cx="1077322" cy="107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c5eebcd687_1_302"/>
          <p:cNvSpPr/>
          <p:nvPr/>
        </p:nvSpPr>
        <p:spPr>
          <a:xfrm>
            <a:off x="4635464" y="197175"/>
            <a:ext cx="4164600" cy="2739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r" sz="1100">
                <a:solidFill>
                  <a:srgbClr val="14487D"/>
                </a:solidFill>
                <a:latin typeface="Montserrat"/>
                <a:ea typeface="Montserrat"/>
                <a:cs typeface="Montserrat"/>
                <a:sym typeface="Montserrat"/>
              </a:rPr>
              <a:t>MeM by CGEM</a:t>
            </a:r>
            <a:endParaRPr b="1" i="0" sz="1100" u="none" cap="none" strike="noStrike">
              <a:solidFill>
                <a:srgbClr val="1448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7" name="Google Shape;287;gc5eebcd687_1_302"/>
          <p:cNvSpPr/>
          <p:nvPr/>
        </p:nvSpPr>
        <p:spPr>
          <a:xfrm>
            <a:off x="504175" y="194225"/>
            <a:ext cx="3955200" cy="273900"/>
          </a:xfrm>
          <a:prstGeom prst="roundRect">
            <a:avLst>
              <a:gd fmla="val 50000" name="adj"/>
            </a:avLst>
          </a:prstGeom>
          <a:solidFill>
            <a:srgbClr val="14487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fr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 CGEM</a:t>
            </a:r>
            <a:endParaRPr b="1" i="0" sz="11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c5eebcd687_1_405"/>
          <p:cNvSpPr/>
          <p:nvPr/>
        </p:nvSpPr>
        <p:spPr>
          <a:xfrm rot="-5400000">
            <a:off x="269850" y="527263"/>
            <a:ext cx="470100" cy="6972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gc5eebcd687_1_405"/>
          <p:cNvSpPr txBox="1"/>
          <p:nvPr/>
        </p:nvSpPr>
        <p:spPr>
          <a:xfrm>
            <a:off x="168991" y="687004"/>
            <a:ext cx="669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r" sz="28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</a:t>
            </a:r>
            <a:r>
              <a:rPr lang="fr" sz="2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</a:t>
            </a:r>
            <a:endParaRPr b="0" i="0" sz="28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94" name="Google Shape;294;gc5eebcd687_1_405"/>
          <p:cNvSpPr/>
          <p:nvPr/>
        </p:nvSpPr>
        <p:spPr>
          <a:xfrm>
            <a:off x="805600" y="616525"/>
            <a:ext cx="8080200" cy="518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4285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fr" sz="1500">
                <a:solidFill>
                  <a:srgbClr val="4285F4"/>
                </a:solidFill>
                <a:latin typeface="Raleway"/>
                <a:ea typeface="Raleway"/>
                <a:cs typeface="Raleway"/>
                <a:sym typeface="Raleway"/>
              </a:rPr>
              <a:t>Les piliers de l’action MeM by CGEM </a:t>
            </a:r>
            <a:endParaRPr b="1" i="0" sz="1500" u="none" cap="none" strike="noStrike">
              <a:solidFill>
                <a:srgbClr val="4285F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5" name="Google Shape;295;gc5eebcd687_1_405"/>
          <p:cNvSpPr/>
          <p:nvPr/>
        </p:nvSpPr>
        <p:spPr>
          <a:xfrm>
            <a:off x="4635464" y="197175"/>
            <a:ext cx="4164600" cy="2739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r" sz="1100">
                <a:solidFill>
                  <a:srgbClr val="14487D"/>
                </a:solidFill>
                <a:latin typeface="Montserrat"/>
                <a:ea typeface="Montserrat"/>
                <a:cs typeface="Montserrat"/>
                <a:sym typeface="Montserrat"/>
              </a:rPr>
              <a:t>MeM by CGEM</a:t>
            </a:r>
            <a:endParaRPr b="1" i="0" sz="1100" u="none" cap="none" strike="noStrike">
              <a:solidFill>
                <a:srgbClr val="1448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6" name="Google Shape;296;gc5eebcd687_1_405"/>
          <p:cNvSpPr/>
          <p:nvPr/>
        </p:nvSpPr>
        <p:spPr>
          <a:xfrm>
            <a:off x="504175" y="194225"/>
            <a:ext cx="3955200" cy="273900"/>
          </a:xfrm>
          <a:prstGeom prst="roundRect">
            <a:avLst>
              <a:gd fmla="val 50000" name="adj"/>
            </a:avLst>
          </a:prstGeom>
          <a:solidFill>
            <a:srgbClr val="14487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fr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 CGEM</a:t>
            </a:r>
            <a:endParaRPr b="1" i="0" sz="11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7" name="Google Shape;297;gc5eebcd687_1_4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9000" y="1224300"/>
            <a:ext cx="5181598" cy="3418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c5eebcd687_1_440"/>
          <p:cNvSpPr/>
          <p:nvPr/>
        </p:nvSpPr>
        <p:spPr>
          <a:xfrm rot="-5400000">
            <a:off x="269850" y="527263"/>
            <a:ext cx="470100" cy="6972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gc5eebcd687_1_440"/>
          <p:cNvSpPr txBox="1"/>
          <p:nvPr/>
        </p:nvSpPr>
        <p:spPr>
          <a:xfrm>
            <a:off x="168991" y="687004"/>
            <a:ext cx="669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r" sz="28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</a:t>
            </a:r>
            <a:r>
              <a:rPr lang="fr" sz="2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</a:t>
            </a:r>
            <a:endParaRPr b="0" i="0" sz="28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04" name="Google Shape;304;gc5eebcd687_1_440"/>
          <p:cNvSpPr/>
          <p:nvPr/>
        </p:nvSpPr>
        <p:spPr>
          <a:xfrm>
            <a:off x="805600" y="616525"/>
            <a:ext cx="8080200" cy="518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4285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fr" sz="1500">
                <a:solidFill>
                  <a:srgbClr val="4285F4"/>
                </a:solidFill>
                <a:latin typeface="Raleway"/>
                <a:ea typeface="Raleway"/>
                <a:cs typeface="Raleway"/>
                <a:sym typeface="Raleway"/>
              </a:rPr>
              <a:t>Les piliers de l’action MeM by CGEM en vidéo </a:t>
            </a:r>
            <a:endParaRPr b="1" i="0" sz="1500" u="none" cap="none" strike="noStrike">
              <a:solidFill>
                <a:srgbClr val="4285F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5" name="Google Shape;305;gc5eebcd687_1_440"/>
          <p:cNvSpPr/>
          <p:nvPr/>
        </p:nvSpPr>
        <p:spPr>
          <a:xfrm>
            <a:off x="4635464" y="197175"/>
            <a:ext cx="4164600" cy="2739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r" sz="1100">
                <a:solidFill>
                  <a:srgbClr val="14487D"/>
                </a:solidFill>
                <a:latin typeface="Montserrat"/>
                <a:ea typeface="Montserrat"/>
                <a:cs typeface="Montserrat"/>
                <a:sym typeface="Montserrat"/>
              </a:rPr>
              <a:t>MeM by CGEM</a:t>
            </a:r>
            <a:endParaRPr b="1" i="0" sz="1100" u="none" cap="none" strike="noStrike">
              <a:solidFill>
                <a:srgbClr val="1448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6" name="Google Shape;306;gc5eebcd687_1_440"/>
          <p:cNvSpPr/>
          <p:nvPr/>
        </p:nvSpPr>
        <p:spPr>
          <a:xfrm>
            <a:off x="504175" y="194225"/>
            <a:ext cx="3955200" cy="273900"/>
          </a:xfrm>
          <a:prstGeom prst="roundRect">
            <a:avLst>
              <a:gd fmla="val 50000" name="adj"/>
            </a:avLst>
          </a:prstGeom>
          <a:solidFill>
            <a:srgbClr val="14487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fr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 CGEM</a:t>
            </a:r>
            <a:endParaRPr b="1" i="0" sz="11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7" name="Google Shape;307;gc5eebcd687_1_44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1625" y="1238250"/>
            <a:ext cx="5792775" cy="327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c5eebcd687_1_422"/>
          <p:cNvSpPr/>
          <p:nvPr/>
        </p:nvSpPr>
        <p:spPr>
          <a:xfrm rot="-5400000">
            <a:off x="269850" y="527263"/>
            <a:ext cx="470100" cy="6972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gc5eebcd687_1_422"/>
          <p:cNvSpPr txBox="1"/>
          <p:nvPr/>
        </p:nvSpPr>
        <p:spPr>
          <a:xfrm>
            <a:off x="168991" y="687004"/>
            <a:ext cx="669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r" sz="28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</a:t>
            </a:r>
            <a:r>
              <a:rPr lang="fr" sz="2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4</a:t>
            </a:r>
            <a:endParaRPr b="0" i="0" sz="28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14" name="Google Shape;314;gc5eebcd687_1_422"/>
          <p:cNvSpPr/>
          <p:nvPr/>
        </p:nvSpPr>
        <p:spPr>
          <a:xfrm>
            <a:off x="805600" y="616525"/>
            <a:ext cx="8080200" cy="518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4285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fr" sz="1500">
                <a:solidFill>
                  <a:srgbClr val="4285F4"/>
                </a:solidFill>
                <a:latin typeface="Raleway"/>
                <a:ea typeface="Raleway"/>
                <a:cs typeface="Raleway"/>
                <a:sym typeface="Raleway"/>
              </a:rPr>
              <a:t>Le Corridor d’accompagnement à l’investissement par MeM by CGEM</a:t>
            </a:r>
            <a:endParaRPr b="1" i="0" sz="1500" u="none" cap="none" strike="noStrike">
              <a:solidFill>
                <a:srgbClr val="4285F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5" name="Google Shape;315;gc5eebcd687_1_422"/>
          <p:cNvSpPr/>
          <p:nvPr/>
        </p:nvSpPr>
        <p:spPr>
          <a:xfrm>
            <a:off x="4635464" y="197175"/>
            <a:ext cx="4164600" cy="2739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r" sz="1100">
                <a:solidFill>
                  <a:srgbClr val="14487D"/>
                </a:solidFill>
                <a:latin typeface="Montserrat"/>
                <a:ea typeface="Montserrat"/>
                <a:cs typeface="Montserrat"/>
                <a:sym typeface="Montserrat"/>
              </a:rPr>
              <a:t>MeM by CGEM</a:t>
            </a:r>
            <a:endParaRPr b="1" i="0" sz="1100" u="none" cap="none" strike="noStrike">
              <a:solidFill>
                <a:srgbClr val="1448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6" name="Google Shape;316;gc5eebcd687_1_422"/>
          <p:cNvSpPr/>
          <p:nvPr/>
        </p:nvSpPr>
        <p:spPr>
          <a:xfrm>
            <a:off x="504175" y="194225"/>
            <a:ext cx="3955200" cy="273900"/>
          </a:xfrm>
          <a:prstGeom prst="roundRect">
            <a:avLst>
              <a:gd fmla="val 50000" name="adj"/>
            </a:avLst>
          </a:prstGeom>
          <a:solidFill>
            <a:srgbClr val="14487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fr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 CGEM</a:t>
            </a:r>
            <a:endParaRPr b="1" i="0" sz="11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7" name="Google Shape;317;gc5eebcd687_1_422"/>
          <p:cNvSpPr txBox="1"/>
          <p:nvPr/>
        </p:nvSpPr>
        <p:spPr>
          <a:xfrm>
            <a:off x="2869000" y="2850500"/>
            <a:ext cx="5080200" cy="15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Ce corridor a pour mission de :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➢"/>
            </a:pP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mettre en relation les membres MeM avec les professionnels du secteur dans lequel ils opèrent ;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➢"/>
            </a:pP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les aider à se familiariser avec les textes et règlements ;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➢"/>
            </a:pP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les mettre en relation directe avec les interlocuteurs idoines des ministères pour la présentation, le financement de vos projets et la concrétisation de leurs projets. 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18" name="Google Shape;318;gc5eebcd687_1_4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6825" y="3252500"/>
            <a:ext cx="1491400" cy="101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gc5eebcd687_1_422"/>
          <p:cNvSpPr txBox="1"/>
          <p:nvPr/>
        </p:nvSpPr>
        <p:spPr>
          <a:xfrm>
            <a:off x="999100" y="1344700"/>
            <a:ext cx="7026300" cy="14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Lors de la séance de travail organisée par MeM by CGEM sur le thème “ R</a:t>
            </a:r>
            <a:r>
              <a:rPr b="1" lang="fr" sz="1300">
                <a:latin typeface="Raleway"/>
                <a:ea typeface="Raleway"/>
                <a:cs typeface="Raleway"/>
                <a:sym typeface="Raleway"/>
              </a:rPr>
              <a:t>elance économique du Maroc La mobilisation des compétences, des entrepreneurs et des investisseurs marocains du monde, levier de synergies</a:t>
            </a: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 “ en février 2021 et ayant rassemblé trois </a:t>
            </a: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Ministères </a:t>
            </a: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ainsi que des compétences marocaines de l’étranger très reconnues à l’échelle internationale, MeM by CGEM a annoncé la 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fr" sz="1500">
                <a:solidFill>
                  <a:srgbClr val="D62A16"/>
                </a:solidFill>
                <a:latin typeface="Raleway"/>
                <a:ea typeface="Raleway"/>
                <a:cs typeface="Raleway"/>
                <a:sym typeface="Raleway"/>
              </a:rPr>
              <a:t>création du Corridor d’accompagnement à l’investissement</a:t>
            </a:r>
            <a:r>
              <a:rPr lang="fr" sz="1500">
                <a:latin typeface="Raleway"/>
                <a:ea typeface="Raleway"/>
                <a:cs typeface="Raleway"/>
                <a:sym typeface="Raleway"/>
              </a:rPr>
              <a:t>.</a:t>
            </a:r>
            <a:endParaRPr sz="15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c5eebcd687_1_453"/>
          <p:cNvSpPr/>
          <p:nvPr/>
        </p:nvSpPr>
        <p:spPr>
          <a:xfrm rot="-5400000">
            <a:off x="269850" y="527263"/>
            <a:ext cx="470100" cy="6972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gc5eebcd687_1_453"/>
          <p:cNvSpPr txBox="1"/>
          <p:nvPr/>
        </p:nvSpPr>
        <p:spPr>
          <a:xfrm>
            <a:off x="168991" y="687004"/>
            <a:ext cx="669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r" sz="28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</a:t>
            </a:r>
            <a:r>
              <a:rPr lang="fr" sz="2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5</a:t>
            </a:r>
            <a:endParaRPr b="0" i="0" sz="28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26" name="Google Shape;326;gc5eebcd687_1_453"/>
          <p:cNvSpPr/>
          <p:nvPr/>
        </p:nvSpPr>
        <p:spPr>
          <a:xfrm>
            <a:off x="805600" y="616525"/>
            <a:ext cx="8080200" cy="518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4285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fr" sz="1500">
                <a:solidFill>
                  <a:srgbClr val="4285F4"/>
                </a:solidFill>
                <a:latin typeface="Raleway"/>
                <a:ea typeface="Raleway"/>
                <a:cs typeface="Raleway"/>
                <a:sym typeface="Raleway"/>
              </a:rPr>
              <a:t>Mentor to Mentors - M2M</a:t>
            </a:r>
            <a:endParaRPr b="1" i="0" sz="1500" u="none" cap="none" strike="noStrike">
              <a:solidFill>
                <a:srgbClr val="4285F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7" name="Google Shape;327;gc5eebcd687_1_453"/>
          <p:cNvSpPr/>
          <p:nvPr/>
        </p:nvSpPr>
        <p:spPr>
          <a:xfrm>
            <a:off x="4635464" y="197175"/>
            <a:ext cx="4164600" cy="2739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r" sz="1100">
                <a:solidFill>
                  <a:srgbClr val="14487D"/>
                </a:solidFill>
                <a:latin typeface="Montserrat"/>
                <a:ea typeface="Montserrat"/>
                <a:cs typeface="Montserrat"/>
                <a:sym typeface="Montserrat"/>
              </a:rPr>
              <a:t>MeM by CGEM</a:t>
            </a:r>
            <a:endParaRPr b="1" i="0" sz="1100" u="none" cap="none" strike="noStrike">
              <a:solidFill>
                <a:srgbClr val="1448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8" name="Google Shape;328;gc5eebcd687_1_453"/>
          <p:cNvSpPr/>
          <p:nvPr/>
        </p:nvSpPr>
        <p:spPr>
          <a:xfrm>
            <a:off x="504175" y="194225"/>
            <a:ext cx="3955200" cy="273900"/>
          </a:xfrm>
          <a:prstGeom prst="roundRect">
            <a:avLst>
              <a:gd fmla="val 50000" name="adj"/>
            </a:avLst>
          </a:prstGeom>
          <a:solidFill>
            <a:srgbClr val="14487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fr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 CGEM</a:t>
            </a:r>
            <a:endParaRPr b="1" i="0" sz="11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9" name="Google Shape;329;gc5eebcd687_1_453"/>
          <p:cNvSpPr txBox="1"/>
          <p:nvPr/>
        </p:nvSpPr>
        <p:spPr>
          <a:xfrm>
            <a:off x="546100" y="1409975"/>
            <a:ext cx="7797900" cy="19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fr" sz="1300">
                <a:solidFill>
                  <a:srgbClr val="D62A16"/>
                </a:solidFill>
                <a:latin typeface="Raleway"/>
                <a:ea typeface="Raleway"/>
                <a:cs typeface="Raleway"/>
                <a:sym typeface="Raleway"/>
              </a:rPr>
              <a:t>Mentor to Mentors - M2M </a:t>
            </a: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est une application dont l’objectif est la valorisation du mentorat entrepreneurial à travers la mise en relation des mentors et des mentees.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12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12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Il permet, à travers une plateforme de mentoring, financée par la Fondation allemande Konrad-Adenauer-Stiftung (KAS), </a:t>
            </a:r>
            <a:r>
              <a:rPr b="1" lang="fr" sz="1300">
                <a:latin typeface="Raleway"/>
                <a:ea typeface="Raleway"/>
                <a:cs typeface="Raleway"/>
                <a:sym typeface="Raleway"/>
              </a:rPr>
              <a:t>d’inspirer la création de valeur économique par ou pour des Marocains entrepreneurs du Monde.</a:t>
            </a: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 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12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127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27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"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Cet outil est très complet et intuitif ; il vise à accompagner toute action à destination des membres, de les éclairer dans leur vision et stratégie et de les orienter vers la bonne approche qu’elle soit technologique, juridique ou financière. </a:t>
            </a:r>
            <a:endParaRPr sz="13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27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27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"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Pour rendre la politesse au mentor, </a:t>
            </a:r>
            <a:r>
              <a:rPr b="1" lang="fr"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chaque entrepreneur accompagné s’engage à prendre, à son tour, un jeune entrepreneur sous son aile</a:t>
            </a:r>
            <a:r>
              <a:rPr lang="fr"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3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2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sz="13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c5eebcd687_1_465"/>
          <p:cNvSpPr/>
          <p:nvPr/>
        </p:nvSpPr>
        <p:spPr>
          <a:xfrm rot="-5400000">
            <a:off x="269850" y="527263"/>
            <a:ext cx="470100" cy="6972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gc5eebcd687_1_465"/>
          <p:cNvSpPr txBox="1"/>
          <p:nvPr/>
        </p:nvSpPr>
        <p:spPr>
          <a:xfrm>
            <a:off x="168991" y="687004"/>
            <a:ext cx="669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r" sz="28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</a:t>
            </a:r>
            <a:r>
              <a:rPr lang="fr" sz="2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6</a:t>
            </a:r>
            <a:endParaRPr b="0" i="0" sz="28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36" name="Google Shape;336;gc5eebcd687_1_465"/>
          <p:cNvSpPr/>
          <p:nvPr/>
        </p:nvSpPr>
        <p:spPr>
          <a:xfrm>
            <a:off x="805600" y="616525"/>
            <a:ext cx="8080200" cy="518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4285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fr" sz="1500">
                <a:solidFill>
                  <a:srgbClr val="4285F4"/>
                </a:solidFill>
                <a:latin typeface="Raleway"/>
                <a:ea typeface="Raleway"/>
                <a:cs typeface="Raleway"/>
                <a:sym typeface="Raleway"/>
              </a:rPr>
              <a:t>MeM by CGEM &amp; la Recherche scientifique</a:t>
            </a:r>
            <a:endParaRPr b="1" i="0" sz="1500" u="none" cap="none" strike="noStrike">
              <a:solidFill>
                <a:srgbClr val="4285F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7" name="Google Shape;337;gc5eebcd687_1_465"/>
          <p:cNvSpPr/>
          <p:nvPr/>
        </p:nvSpPr>
        <p:spPr>
          <a:xfrm>
            <a:off x="4635464" y="197175"/>
            <a:ext cx="4164600" cy="2739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r" sz="1100">
                <a:solidFill>
                  <a:srgbClr val="14487D"/>
                </a:solidFill>
                <a:latin typeface="Montserrat"/>
                <a:ea typeface="Montserrat"/>
                <a:cs typeface="Montserrat"/>
                <a:sym typeface="Montserrat"/>
              </a:rPr>
              <a:t>MeM by CGEM</a:t>
            </a:r>
            <a:endParaRPr b="1" i="0" sz="1100" u="none" cap="none" strike="noStrike">
              <a:solidFill>
                <a:srgbClr val="1448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gc5eebcd687_1_465"/>
          <p:cNvSpPr/>
          <p:nvPr/>
        </p:nvSpPr>
        <p:spPr>
          <a:xfrm>
            <a:off x="504175" y="194225"/>
            <a:ext cx="3955200" cy="273900"/>
          </a:xfrm>
          <a:prstGeom prst="roundRect">
            <a:avLst>
              <a:gd fmla="val 50000" name="adj"/>
            </a:avLst>
          </a:prstGeom>
          <a:solidFill>
            <a:srgbClr val="14487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fr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 CGEM</a:t>
            </a:r>
            <a:endParaRPr b="1" i="0" sz="11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9" name="Google Shape;339;gc5eebcd687_1_465"/>
          <p:cNvSpPr txBox="1"/>
          <p:nvPr/>
        </p:nvSpPr>
        <p:spPr>
          <a:xfrm>
            <a:off x="317500" y="1562375"/>
            <a:ext cx="4685400" cy="26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fr" sz="1300">
                <a:latin typeface="Raleway"/>
                <a:ea typeface="Raleway"/>
                <a:cs typeface="Raleway"/>
                <a:sym typeface="Raleway"/>
              </a:rPr>
              <a:t>Signature d’un mémorandum d’entente </a:t>
            </a: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(MoU)  avec l'</a:t>
            </a:r>
            <a:r>
              <a:rPr b="1" lang="fr" sz="1300">
                <a:latin typeface="Raleway"/>
                <a:ea typeface="Raleway"/>
                <a:cs typeface="Raleway"/>
                <a:sym typeface="Raleway"/>
              </a:rPr>
              <a:t>Université Mohammed VI Polytechnique </a:t>
            </a: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(UM6P) qui s’applique à la recherche, au développement industriel, à l’entrepreneuriat, aux formations exécutive et initiale et aux Marocains Entrepreneurs et Hauts Potentiels du Monde (MeM).  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12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12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Dans ce cadre, la CGEM et l’UM6P œuvreront pour favoriser l’échange entre les enseignants marocains chercheurs du monde et ceux de l’UM6P, notamment à travers la plateforme de mentoring « Mentor to Mentors » de MeM by CGEM.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12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sz="13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40" name="Google Shape;340;gc5eebcd687_1_4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1375" y="1839600"/>
            <a:ext cx="3568701" cy="1784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"/>
          <p:cNvSpPr/>
          <p:nvPr/>
        </p:nvSpPr>
        <p:spPr>
          <a:xfrm rot="-5400000">
            <a:off x="269850" y="527263"/>
            <a:ext cx="470100" cy="6972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1F49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805600" y="616525"/>
            <a:ext cx="8080200" cy="518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fr" sz="1500">
                <a:solidFill>
                  <a:srgbClr val="0F9D58"/>
                </a:solidFill>
                <a:latin typeface="Raleway"/>
                <a:ea typeface="Raleway"/>
                <a:cs typeface="Raleway"/>
                <a:sym typeface="Raleway"/>
              </a:rPr>
              <a:t>La Confédération Générale des Entreprises du Maroc</a:t>
            </a:r>
            <a:endParaRPr b="1" i="0" sz="1500" u="none" cap="none" strike="noStrike">
              <a:solidFill>
                <a:srgbClr val="1F497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" name="Google Shape;26;p2"/>
          <p:cNvSpPr txBox="1"/>
          <p:nvPr/>
        </p:nvSpPr>
        <p:spPr>
          <a:xfrm>
            <a:off x="168991" y="687004"/>
            <a:ext cx="669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r" sz="28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01</a:t>
            </a:r>
            <a:endParaRPr b="0" i="0" sz="28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27" name="Google Shape;2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725" y="1454225"/>
            <a:ext cx="3798300" cy="284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8650" y="3653625"/>
            <a:ext cx="3106500" cy="83253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"/>
          <p:cNvSpPr/>
          <p:nvPr/>
        </p:nvSpPr>
        <p:spPr>
          <a:xfrm>
            <a:off x="4635464" y="197175"/>
            <a:ext cx="4164600" cy="2739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MeM by CGEM</a:t>
            </a:r>
            <a:endParaRPr b="1" i="0" sz="11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504175" y="194225"/>
            <a:ext cx="3955200" cy="2739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fr" sz="100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La CGEM</a:t>
            </a:r>
            <a:endParaRPr b="1" i="0" sz="1100" u="none" cap="none" strike="noStrik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" name="Google Shape;31;p2"/>
          <p:cNvSpPr txBox="1"/>
          <p:nvPr/>
        </p:nvSpPr>
        <p:spPr>
          <a:xfrm>
            <a:off x="4331650" y="1589125"/>
            <a:ext cx="4547400" cy="22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500">
                <a:latin typeface="Raleway"/>
                <a:ea typeface="Raleway"/>
                <a:cs typeface="Raleway"/>
                <a:sym typeface="Raleway"/>
              </a:rPr>
              <a:t>La CGEM est la voix du secteur privé au Maroc. </a:t>
            </a:r>
            <a:endParaRPr sz="1500">
              <a:latin typeface="Raleway"/>
              <a:ea typeface="Raleway"/>
              <a:cs typeface="Raleway"/>
              <a:sym typeface="Raleway"/>
            </a:endParaRPr>
          </a:p>
          <a:p>
            <a:pPr indent="0" lvl="0" marL="12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sz="1500">
              <a:latin typeface="Raleway"/>
              <a:ea typeface="Raleway"/>
              <a:cs typeface="Raleway"/>
              <a:sym typeface="Raleway"/>
            </a:endParaRPr>
          </a:p>
          <a:p>
            <a:pPr indent="0" lvl="0" marL="12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fr" sz="1500">
                <a:latin typeface="Raleway"/>
                <a:ea typeface="Raleway"/>
                <a:cs typeface="Raleway"/>
                <a:sym typeface="Raleway"/>
              </a:rPr>
              <a:t>Créée en 1947</a:t>
            </a:r>
            <a:r>
              <a:rPr lang="fr" sz="1500">
                <a:latin typeface="Raleway"/>
                <a:ea typeface="Raleway"/>
                <a:cs typeface="Raleway"/>
                <a:sym typeface="Raleway"/>
              </a:rPr>
              <a:t>, elle représente plus de </a:t>
            </a:r>
            <a:r>
              <a:rPr b="1" lang="fr" sz="1500">
                <a:latin typeface="Raleway"/>
                <a:ea typeface="Raleway"/>
                <a:cs typeface="Raleway"/>
                <a:sym typeface="Raleway"/>
              </a:rPr>
              <a:t>90.000 membres directs et affiliés</a:t>
            </a:r>
            <a:r>
              <a:rPr lang="fr" sz="1500">
                <a:latin typeface="Raleway"/>
                <a:ea typeface="Raleway"/>
                <a:cs typeface="Raleway"/>
                <a:sym typeface="Raleway"/>
              </a:rPr>
              <a:t>, dont 95% de TPME.</a:t>
            </a:r>
            <a:endParaRPr sz="1500">
              <a:latin typeface="Raleway"/>
              <a:ea typeface="Raleway"/>
              <a:cs typeface="Raleway"/>
              <a:sym typeface="Raleway"/>
            </a:endParaRPr>
          </a:p>
          <a:p>
            <a:pPr indent="0" lvl="0" marL="12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sz="1500">
              <a:latin typeface="Raleway"/>
              <a:ea typeface="Raleway"/>
              <a:cs typeface="Raleway"/>
              <a:sym typeface="Raleway"/>
            </a:endParaRPr>
          </a:p>
          <a:p>
            <a:pPr indent="0" lvl="0" marL="12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500">
                <a:latin typeface="Raleway"/>
                <a:ea typeface="Raleway"/>
                <a:cs typeface="Raleway"/>
                <a:sym typeface="Raleway"/>
              </a:rPr>
              <a:t>Elle s’est imposée comme le représentant officiel du secteur privé auprès des pouvoirs publics, des partenaires sociaux et des institutionnels.</a:t>
            </a:r>
            <a:endParaRPr sz="15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c5eebcd687_1_475"/>
          <p:cNvSpPr/>
          <p:nvPr/>
        </p:nvSpPr>
        <p:spPr>
          <a:xfrm>
            <a:off x="4635464" y="197175"/>
            <a:ext cx="4164600" cy="2739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r" sz="1100">
                <a:solidFill>
                  <a:srgbClr val="14487D"/>
                </a:solidFill>
                <a:latin typeface="Montserrat"/>
                <a:ea typeface="Montserrat"/>
                <a:cs typeface="Montserrat"/>
                <a:sym typeface="Montserrat"/>
              </a:rPr>
              <a:t>MeM by CGEM</a:t>
            </a:r>
            <a:endParaRPr b="1" i="0" sz="1100" u="none" cap="none" strike="noStrike">
              <a:solidFill>
                <a:srgbClr val="1448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6" name="Google Shape;346;gc5eebcd687_1_475"/>
          <p:cNvSpPr/>
          <p:nvPr/>
        </p:nvSpPr>
        <p:spPr>
          <a:xfrm>
            <a:off x="504175" y="194225"/>
            <a:ext cx="3955200" cy="2739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fr" sz="1000">
                <a:solidFill>
                  <a:srgbClr val="14487D"/>
                </a:solidFill>
                <a:latin typeface="Montserrat"/>
                <a:ea typeface="Montserrat"/>
                <a:cs typeface="Montserrat"/>
                <a:sym typeface="Montserrat"/>
              </a:rPr>
              <a:t>La CGEM</a:t>
            </a:r>
            <a:endParaRPr b="1" i="0" sz="1100" u="none" cap="none" strike="noStrike">
              <a:solidFill>
                <a:srgbClr val="1448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7" name="Google Shape;347;gc5eebcd687_1_475"/>
          <p:cNvSpPr/>
          <p:nvPr/>
        </p:nvSpPr>
        <p:spPr>
          <a:xfrm>
            <a:off x="805600" y="616525"/>
            <a:ext cx="8080200" cy="518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" sz="1500" u="none" cap="none" strike="noStrike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CONTACTEZ-NOUS</a:t>
            </a:r>
            <a:endParaRPr b="1" i="0" sz="1500" u="none" cap="none" strike="noStrike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48" name="Google Shape;348;gc5eebcd687_1_47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62879" y="3514477"/>
            <a:ext cx="300038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gc5eebcd687_1_475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53612" y="3917645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gc5eebcd687_1_475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810363" y="4306265"/>
            <a:ext cx="347663" cy="27622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gc5eebcd687_1_475"/>
          <p:cNvSpPr txBox="1"/>
          <p:nvPr/>
        </p:nvSpPr>
        <p:spPr>
          <a:xfrm>
            <a:off x="3223200" y="2427031"/>
            <a:ext cx="3699900" cy="21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350">
              <a:solidFill>
                <a:srgbClr val="575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" sz="135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Tél :</a:t>
            </a:r>
            <a:r>
              <a:rPr lang="fr" sz="135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 +212 6 73 18 75 82</a:t>
            </a:r>
            <a:endParaRPr sz="1350">
              <a:solidFill>
                <a:srgbClr val="575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350">
              <a:solidFill>
                <a:srgbClr val="575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" sz="135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E-mail :</a:t>
            </a:r>
            <a:r>
              <a:rPr lang="fr" sz="135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 mem@cgem.ma </a:t>
            </a:r>
            <a:endParaRPr sz="1350">
              <a:solidFill>
                <a:srgbClr val="575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350">
              <a:solidFill>
                <a:srgbClr val="575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 u="sng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www.membycgem.ma/</a:t>
            </a:r>
            <a:endParaRPr sz="1350">
              <a:solidFill>
                <a:srgbClr val="575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575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 u="sng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www.linkedin.com/company/mem-by-cgem</a:t>
            </a:r>
            <a:endParaRPr sz="1350">
              <a:solidFill>
                <a:srgbClr val="575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575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0" u="sng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www.facebook.com/Membycgem/</a:t>
            </a:r>
            <a:r>
              <a:rPr lang="fr" sz="135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352" name="Google Shape;352;gc5eebcd687_1_47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964450" y="1204450"/>
            <a:ext cx="4110156" cy="122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c5eebcd687_0_31"/>
          <p:cNvSpPr/>
          <p:nvPr/>
        </p:nvSpPr>
        <p:spPr>
          <a:xfrm>
            <a:off x="4635464" y="197175"/>
            <a:ext cx="4164600" cy="2739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MeM by CGEM</a:t>
            </a:r>
            <a:endParaRPr b="1" i="0" sz="11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" name="Google Shape;37;gc5eebcd687_0_31"/>
          <p:cNvSpPr/>
          <p:nvPr/>
        </p:nvSpPr>
        <p:spPr>
          <a:xfrm>
            <a:off x="504175" y="194225"/>
            <a:ext cx="3955200" cy="2739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fr" sz="100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La CGEM</a:t>
            </a:r>
            <a:endParaRPr b="1" i="0" sz="1100" u="none" cap="none" strike="noStrik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Google Shape;38;gc5eebcd687_0_31"/>
          <p:cNvSpPr/>
          <p:nvPr/>
        </p:nvSpPr>
        <p:spPr>
          <a:xfrm rot="-5400000">
            <a:off x="269850" y="527263"/>
            <a:ext cx="470100" cy="6972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1F49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gc5eebcd687_0_31"/>
          <p:cNvSpPr/>
          <p:nvPr/>
        </p:nvSpPr>
        <p:spPr>
          <a:xfrm>
            <a:off x="805600" y="616525"/>
            <a:ext cx="8080200" cy="518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fr" sz="1500">
                <a:solidFill>
                  <a:srgbClr val="0F9D58"/>
                </a:solidFill>
                <a:latin typeface="Raleway"/>
                <a:ea typeface="Raleway"/>
                <a:cs typeface="Raleway"/>
                <a:sym typeface="Raleway"/>
              </a:rPr>
              <a:t>Notre mission </a:t>
            </a:r>
            <a:endParaRPr b="1" i="0" sz="1500" u="none" cap="none" strike="noStrike">
              <a:solidFill>
                <a:srgbClr val="1F497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" name="Google Shape;40;gc5eebcd687_0_31"/>
          <p:cNvSpPr txBox="1"/>
          <p:nvPr/>
        </p:nvSpPr>
        <p:spPr>
          <a:xfrm>
            <a:off x="168991" y="687004"/>
            <a:ext cx="669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r" sz="28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</a:t>
            </a:r>
            <a:r>
              <a:rPr lang="fr" sz="2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</a:t>
            </a:r>
            <a:endParaRPr b="0" i="0" sz="28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1" name="Google Shape;41;gc5eebcd687_0_31"/>
          <p:cNvSpPr txBox="1"/>
          <p:nvPr/>
        </p:nvSpPr>
        <p:spPr>
          <a:xfrm>
            <a:off x="312650" y="1280674"/>
            <a:ext cx="8404800" cy="6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fr" sz="1200">
                <a:latin typeface="Raleway"/>
                <a:ea typeface="Raleway"/>
                <a:cs typeface="Raleway"/>
                <a:sym typeface="Raleway"/>
              </a:rPr>
              <a:t>La CGEM porte la voix du secteur privé </a:t>
            </a:r>
            <a:r>
              <a:rPr lang="fr" sz="1200">
                <a:latin typeface="Raleway"/>
                <a:ea typeface="Raleway"/>
                <a:cs typeface="Raleway"/>
                <a:sym typeface="Raleway"/>
              </a:rPr>
              <a:t>en le représentant, en défendant ses intérêts aux </a:t>
            </a:r>
            <a:r>
              <a:rPr b="1" lang="fr" sz="1200">
                <a:latin typeface="Raleway"/>
                <a:ea typeface="Raleway"/>
                <a:cs typeface="Raleway"/>
                <a:sym typeface="Raleway"/>
              </a:rPr>
              <a:t>niveaux régional et international</a:t>
            </a:r>
            <a:r>
              <a:rPr lang="fr" sz="1200">
                <a:latin typeface="Raleway"/>
                <a:ea typeface="Raleway"/>
                <a:cs typeface="Raleway"/>
                <a:sym typeface="Raleway"/>
              </a:rPr>
              <a:t> et en oeuvrant pour un climat des affaires favorable à l’acte d’entreprendre.</a:t>
            </a:r>
            <a:endParaRPr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" name="Google Shape;42;gc5eebcd687_0_31"/>
          <p:cNvSpPr/>
          <p:nvPr/>
        </p:nvSpPr>
        <p:spPr>
          <a:xfrm>
            <a:off x="3651749" y="2694687"/>
            <a:ext cx="2256900" cy="1697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43" name="Google Shape;43;gc5eebcd687_0_31"/>
          <p:cNvGrpSpPr/>
          <p:nvPr/>
        </p:nvGrpSpPr>
        <p:grpSpPr>
          <a:xfrm>
            <a:off x="3958987" y="2063281"/>
            <a:ext cx="1470080" cy="144300"/>
            <a:chOff x="3926929" y="4387951"/>
            <a:chExt cx="1264259" cy="69469"/>
          </a:xfrm>
        </p:grpSpPr>
        <p:sp>
          <p:nvSpPr>
            <p:cNvPr id="44" name="Google Shape;44;gc5eebcd687_0_31"/>
            <p:cNvSpPr/>
            <p:nvPr/>
          </p:nvSpPr>
          <p:spPr>
            <a:xfrm>
              <a:off x="3926929" y="4422495"/>
              <a:ext cx="475614" cy="34925"/>
            </a:xfrm>
            <a:custGeom>
              <a:rect b="b" l="l" r="r" t="t"/>
              <a:pathLst>
                <a:path extrusionOk="0" h="34925" w="475614">
                  <a:moveTo>
                    <a:pt x="223494" y="0"/>
                  </a:moveTo>
                  <a:lnTo>
                    <a:pt x="0" y="0"/>
                  </a:lnTo>
                  <a:lnTo>
                    <a:pt x="0" y="34302"/>
                  </a:lnTo>
                  <a:lnTo>
                    <a:pt x="223494" y="34302"/>
                  </a:lnTo>
                  <a:lnTo>
                    <a:pt x="223494" y="0"/>
                  </a:lnTo>
                  <a:close/>
                </a:path>
                <a:path extrusionOk="0" h="34925" w="475614">
                  <a:moveTo>
                    <a:pt x="475246" y="0"/>
                  </a:moveTo>
                  <a:lnTo>
                    <a:pt x="251752" y="0"/>
                  </a:lnTo>
                  <a:lnTo>
                    <a:pt x="251752" y="34302"/>
                  </a:lnTo>
                  <a:lnTo>
                    <a:pt x="475246" y="34302"/>
                  </a:lnTo>
                  <a:lnTo>
                    <a:pt x="475246" y="0"/>
                  </a:lnTo>
                  <a:close/>
                </a:path>
              </a:pathLst>
            </a:custGeom>
            <a:solidFill>
              <a:srgbClr val="F3F3F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5" name="Google Shape;45;gc5eebcd687_0_31"/>
            <p:cNvSpPr/>
            <p:nvPr/>
          </p:nvSpPr>
          <p:spPr>
            <a:xfrm>
              <a:off x="3952138" y="4387951"/>
              <a:ext cx="223520" cy="34925"/>
            </a:xfrm>
            <a:custGeom>
              <a:rect b="b" l="l" r="r" t="t"/>
              <a:pathLst>
                <a:path extrusionOk="0" h="34925" w="223520">
                  <a:moveTo>
                    <a:pt x="223494" y="0"/>
                  </a:moveTo>
                  <a:lnTo>
                    <a:pt x="0" y="0"/>
                  </a:lnTo>
                  <a:lnTo>
                    <a:pt x="0" y="34302"/>
                  </a:lnTo>
                  <a:lnTo>
                    <a:pt x="223494" y="34302"/>
                  </a:lnTo>
                  <a:lnTo>
                    <a:pt x="223494" y="0"/>
                  </a:lnTo>
                  <a:close/>
                </a:path>
              </a:pathLst>
            </a:custGeom>
            <a:solidFill>
              <a:srgbClr val="14487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6" name="Google Shape;46;gc5eebcd687_0_31"/>
            <p:cNvSpPr/>
            <p:nvPr/>
          </p:nvSpPr>
          <p:spPr>
            <a:xfrm>
              <a:off x="4203890" y="4387951"/>
              <a:ext cx="223520" cy="34925"/>
            </a:xfrm>
            <a:custGeom>
              <a:rect b="b" l="l" r="r" t="t"/>
              <a:pathLst>
                <a:path extrusionOk="0" h="34925" w="223520">
                  <a:moveTo>
                    <a:pt x="223494" y="0"/>
                  </a:moveTo>
                  <a:lnTo>
                    <a:pt x="0" y="0"/>
                  </a:lnTo>
                  <a:lnTo>
                    <a:pt x="0" y="34302"/>
                  </a:lnTo>
                  <a:lnTo>
                    <a:pt x="223494" y="34302"/>
                  </a:lnTo>
                  <a:lnTo>
                    <a:pt x="223494" y="0"/>
                  </a:lnTo>
                  <a:close/>
                </a:path>
              </a:pathLst>
            </a:custGeom>
            <a:solidFill>
              <a:srgbClr val="33B4A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7" name="Google Shape;47;gc5eebcd687_0_31"/>
            <p:cNvSpPr/>
            <p:nvPr/>
          </p:nvSpPr>
          <p:spPr>
            <a:xfrm>
              <a:off x="4431995" y="4422495"/>
              <a:ext cx="734060" cy="34925"/>
            </a:xfrm>
            <a:custGeom>
              <a:rect b="b" l="l" r="r" t="t"/>
              <a:pathLst>
                <a:path extrusionOk="0" h="34925" w="734060">
                  <a:moveTo>
                    <a:pt x="223507" y="0"/>
                  </a:moveTo>
                  <a:lnTo>
                    <a:pt x="0" y="0"/>
                  </a:lnTo>
                  <a:lnTo>
                    <a:pt x="0" y="34302"/>
                  </a:lnTo>
                  <a:lnTo>
                    <a:pt x="223507" y="34302"/>
                  </a:lnTo>
                  <a:lnTo>
                    <a:pt x="223507" y="0"/>
                  </a:lnTo>
                  <a:close/>
                </a:path>
                <a:path extrusionOk="0" h="34925" w="734060">
                  <a:moveTo>
                    <a:pt x="482206" y="0"/>
                  </a:moveTo>
                  <a:lnTo>
                    <a:pt x="258711" y="0"/>
                  </a:lnTo>
                  <a:lnTo>
                    <a:pt x="258711" y="34302"/>
                  </a:lnTo>
                  <a:lnTo>
                    <a:pt x="482206" y="34302"/>
                  </a:lnTo>
                  <a:lnTo>
                    <a:pt x="482206" y="0"/>
                  </a:lnTo>
                  <a:close/>
                </a:path>
                <a:path extrusionOk="0" h="34925" w="734060">
                  <a:moveTo>
                    <a:pt x="733958" y="0"/>
                  </a:moveTo>
                  <a:lnTo>
                    <a:pt x="510451" y="0"/>
                  </a:lnTo>
                  <a:lnTo>
                    <a:pt x="510451" y="34302"/>
                  </a:lnTo>
                  <a:lnTo>
                    <a:pt x="733958" y="34302"/>
                  </a:lnTo>
                  <a:lnTo>
                    <a:pt x="733958" y="0"/>
                  </a:lnTo>
                  <a:close/>
                </a:path>
              </a:pathLst>
            </a:custGeom>
            <a:solidFill>
              <a:srgbClr val="F3F3F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8" name="Google Shape;48;gc5eebcd687_0_31"/>
            <p:cNvSpPr/>
            <p:nvPr/>
          </p:nvSpPr>
          <p:spPr>
            <a:xfrm>
              <a:off x="4457204" y="4387951"/>
              <a:ext cx="223520" cy="34925"/>
            </a:xfrm>
            <a:custGeom>
              <a:rect b="b" l="l" r="r" t="t"/>
              <a:pathLst>
                <a:path extrusionOk="0" h="34925" w="223520">
                  <a:moveTo>
                    <a:pt x="223494" y="0"/>
                  </a:moveTo>
                  <a:lnTo>
                    <a:pt x="0" y="0"/>
                  </a:lnTo>
                  <a:lnTo>
                    <a:pt x="0" y="34302"/>
                  </a:lnTo>
                  <a:lnTo>
                    <a:pt x="223494" y="34302"/>
                  </a:lnTo>
                  <a:lnTo>
                    <a:pt x="223494" y="0"/>
                  </a:lnTo>
                  <a:close/>
                </a:path>
              </a:pathLst>
            </a:custGeom>
            <a:solidFill>
              <a:srgbClr val="F5AB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9" name="Google Shape;49;gc5eebcd687_0_31"/>
            <p:cNvSpPr/>
            <p:nvPr/>
          </p:nvSpPr>
          <p:spPr>
            <a:xfrm>
              <a:off x="4715929" y="4387951"/>
              <a:ext cx="223520" cy="34925"/>
            </a:xfrm>
            <a:custGeom>
              <a:rect b="b" l="l" r="r" t="t"/>
              <a:pathLst>
                <a:path extrusionOk="0" h="34925" w="223520">
                  <a:moveTo>
                    <a:pt x="223494" y="0"/>
                  </a:moveTo>
                  <a:lnTo>
                    <a:pt x="0" y="0"/>
                  </a:lnTo>
                  <a:lnTo>
                    <a:pt x="0" y="34302"/>
                  </a:lnTo>
                  <a:lnTo>
                    <a:pt x="223494" y="34302"/>
                  </a:lnTo>
                  <a:lnTo>
                    <a:pt x="223494" y="0"/>
                  </a:lnTo>
                  <a:close/>
                </a:path>
              </a:pathLst>
            </a:custGeom>
            <a:solidFill>
              <a:srgbClr val="D62A1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0" name="Google Shape;50;gc5eebcd687_0_31"/>
            <p:cNvSpPr/>
            <p:nvPr/>
          </p:nvSpPr>
          <p:spPr>
            <a:xfrm>
              <a:off x="4967668" y="4387951"/>
              <a:ext cx="223520" cy="34925"/>
            </a:xfrm>
            <a:custGeom>
              <a:rect b="b" l="l" r="r" t="t"/>
              <a:pathLst>
                <a:path extrusionOk="0" h="34925" w="223520">
                  <a:moveTo>
                    <a:pt x="223507" y="0"/>
                  </a:moveTo>
                  <a:lnTo>
                    <a:pt x="0" y="0"/>
                  </a:lnTo>
                  <a:lnTo>
                    <a:pt x="0" y="34302"/>
                  </a:lnTo>
                  <a:lnTo>
                    <a:pt x="223507" y="34302"/>
                  </a:lnTo>
                  <a:lnTo>
                    <a:pt x="223507" y="0"/>
                  </a:lnTo>
                  <a:close/>
                </a:path>
              </a:pathLst>
            </a:custGeom>
            <a:solidFill>
              <a:srgbClr val="393A3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51" name="Google Shape;51;gc5eebcd687_0_31"/>
          <p:cNvSpPr txBox="1"/>
          <p:nvPr/>
        </p:nvSpPr>
        <p:spPr>
          <a:xfrm>
            <a:off x="5156975" y="3787026"/>
            <a:ext cx="2180100" cy="5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3175">
            <a:noAutofit/>
          </a:bodyPr>
          <a:lstStyle/>
          <a:p>
            <a:pPr indent="0" lvl="0" marL="127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lang="fr" sz="1000">
                <a:solidFill>
                  <a:srgbClr val="14487D"/>
                </a:solidFill>
                <a:latin typeface="Raleway"/>
                <a:ea typeface="Raleway"/>
                <a:cs typeface="Raleway"/>
                <a:sym typeface="Raleway"/>
              </a:rPr>
              <a:t>T</a:t>
            </a:r>
            <a:r>
              <a:rPr b="1" lang="fr" sz="1000">
                <a:solidFill>
                  <a:srgbClr val="14487D"/>
                </a:solidFill>
                <a:latin typeface="Raleway"/>
                <a:ea typeface="Raleway"/>
                <a:cs typeface="Raleway"/>
                <a:sym typeface="Raleway"/>
              </a:rPr>
              <a:t>RANSVERSALE</a:t>
            </a:r>
            <a:endParaRPr b="0" i="0" sz="10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2700" rtl="0" algn="ctr">
              <a:spcBef>
                <a:spcPts val="229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17 commissions thématiques</a:t>
            </a:r>
            <a:endParaRPr b="0" i="0" sz="10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" name="Google Shape;52;gc5eebcd687_0_31"/>
          <p:cNvSpPr txBox="1"/>
          <p:nvPr/>
        </p:nvSpPr>
        <p:spPr>
          <a:xfrm>
            <a:off x="5546324" y="3007776"/>
            <a:ext cx="18636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445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fr" sz="1000">
                <a:solidFill>
                  <a:srgbClr val="33B4A7"/>
                </a:solidFill>
                <a:latin typeface="Raleway"/>
                <a:ea typeface="Raleway"/>
                <a:cs typeface="Raleway"/>
                <a:sym typeface="Raleway"/>
              </a:rPr>
              <a:t>INSTITUTIONNELLE</a:t>
            </a:r>
            <a:endParaRPr b="0" i="0" sz="10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2700" marR="5080" rtl="0" algn="ctr"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Groupe parlementaire à la Chambre  des Conseillers</a:t>
            </a:r>
            <a:endParaRPr b="0" i="0" sz="10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" name="Google Shape;53;gc5eebcd687_0_31"/>
          <p:cNvSpPr txBox="1"/>
          <p:nvPr/>
        </p:nvSpPr>
        <p:spPr>
          <a:xfrm>
            <a:off x="2027187" y="3026445"/>
            <a:ext cx="18636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775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fr" sz="1000">
                <a:solidFill>
                  <a:srgbClr val="D62A16"/>
                </a:solidFill>
                <a:latin typeface="Raleway"/>
                <a:ea typeface="Raleway"/>
                <a:cs typeface="Raleway"/>
                <a:sym typeface="Raleway"/>
              </a:rPr>
              <a:t>RÉGIONALE</a:t>
            </a:r>
            <a:endParaRPr b="0" i="0" sz="10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2700" marR="5080" rtl="0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13 représentations régionales dont une dédiée exclusivement  aux MeM</a:t>
            </a:r>
            <a:endParaRPr b="0" i="0" sz="10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4" name="Google Shape;54;gc5eebcd687_0_31"/>
          <p:cNvSpPr txBox="1"/>
          <p:nvPr/>
        </p:nvSpPr>
        <p:spPr>
          <a:xfrm>
            <a:off x="1968169" y="3825100"/>
            <a:ext cx="2667300" cy="5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3175">
            <a:noAutofit/>
          </a:bodyPr>
          <a:lstStyle/>
          <a:p>
            <a:pPr indent="0" lvl="0" marL="127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lang="fr" sz="1000">
                <a:solidFill>
                  <a:srgbClr val="3D4544"/>
                </a:solidFill>
                <a:latin typeface="Raleway"/>
                <a:ea typeface="Raleway"/>
                <a:cs typeface="Raleway"/>
                <a:sym typeface="Raleway"/>
              </a:rPr>
              <a:t>SECTORIELLE</a:t>
            </a:r>
            <a:endParaRPr b="0" i="0" sz="10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2700" rtl="0" algn="ctr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37 fédérations professionnelles statutaires représentant plus de 155 métiers</a:t>
            </a:r>
            <a:endParaRPr b="0" i="0" sz="10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5" name="Google Shape;55;gc5eebcd687_0_31"/>
          <p:cNvSpPr txBox="1"/>
          <p:nvPr/>
        </p:nvSpPr>
        <p:spPr>
          <a:xfrm>
            <a:off x="4006195" y="1876717"/>
            <a:ext cx="1664700" cy="1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fr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LES CINQ DIMENSIONS</a:t>
            </a:r>
            <a:endParaRPr b="0" i="0" sz="10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6" name="Google Shape;56;gc5eebcd687_0_31"/>
          <p:cNvSpPr/>
          <p:nvPr/>
        </p:nvSpPr>
        <p:spPr>
          <a:xfrm>
            <a:off x="3226649" y="2226076"/>
            <a:ext cx="26673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1970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fr" sz="1000" u="none" cap="none" strike="noStrike">
                <a:solidFill>
                  <a:srgbClr val="F5AB00"/>
                </a:solidFill>
                <a:latin typeface="Raleway"/>
                <a:ea typeface="Raleway"/>
                <a:cs typeface="Raleway"/>
                <a:sym typeface="Raleway"/>
              </a:rPr>
              <a:t>INTERNATIONALE</a:t>
            </a:r>
            <a:endParaRPr b="0" i="0" sz="10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219708" marR="0" rtl="0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r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5</a:t>
            </a:r>
            <a:r>
              <a:rPr lang="fr" sz="1000">
                <a:latin typeface="Raleway"/>
                <a:ea typeface="Raleway"/>
                <a:cs typeface="Raleway"/>
                <a:sym typeface="Raleway"/>
              </a:rPr>
              <a:t>9</a:t>
            </a:r>
            <a:r>
              <a:rPr b="0" i="0" lang="fr" sz="1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conseils d’affaires</a:t>
            </a:r>
            <a:endParaRPr b="0" i="0" sz="10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219708" marR="0" rtl="0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>
                <a:latin typeface="Raleway"/>
                <a:ea typeface="Raleway"/>
                <a:cs typeface="Raleway"/>
                <a:sym typeface="Raleway"/>
              </a:rPr>
              <a:t>Visites d’affaires et forums bilatéraux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c5eebcd687_0_73"/>
          <p:cNvSpPr/>
          <p:nvPr/>
        </p:nvSpPr>
        <p:spPr>
          <a:xfrm rot="-5400000">
            <a:off x="269850" y="527263"/>
            <a:ext cx="470100" cy="6972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1F49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gc5eebcd687_0_73"/>
          <p:cNvSpPr/>
          <p:nvPr/>
        </p:nvSpPr>
        <p:spPr>
          <a:xfrm>
            <a:off x="805600" y="616525"/>
            <a:ext cx="8080200" cy="518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fr" sz="1500">
                <a:solidFill>
                  <a:srgbClr val="0F9D58"/>
                </a:solidFill>
                <a:latin typeface="Raleway"/>
                <a:ea typeface="Raleway"/>
                <a:cs typeface="Raleway"/>
                <a:sym typeface="Raleway"/>
              </a:rPr>
              <a:t>Dimension sectorielle</a:t>
            </a:r>
            <a:endParaRPr b="1" i="0" sz="1500" u="none" cap="none" strike="noStrike">
              <a:solidFill>
                <a:srgbClr val="1F497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3" name="Google Shape;63;gc5eebcd687_0_73"/>
          <p:cNvSpPr txBox="1"/>
          <p:nvPr/>
        </p:nvSpPr>
        <p:spPr>
          <a:xfrm>
            <a:off x="168991" y="687004"/>
            <a:ext cx="669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r" sz="28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</a:t>
            </a:r>
            <a:r>
              <a:rPr lang="fr" sz="2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</a:t>
            </a:r>
            <a:endParaRPr b="0" i="0" sz="28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4" name="Google Shape;64;gc5eebcd687_0_73"/>
          <p:cNvSpPr txBox="1"/>
          <p:nvPr/>
        </p:nvSpPr>
        <p:spPr>
          <a:xfrm>
            <a:off x="295650" y="1280675"/>
            <a:ext cx="8552700" cy="10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À travers ses </a:t>
            </a:r>
            <a:r>
              <a:rPr b="1" lang="fr" sz="1300">
                <a:solidFill>
                  <a:srgbClr val="D62A16"/>
                </a:solidFill>
                <a:latin typeface="Raleway"/>
                <a:ea typeface="Raleway"/>
                <a:cs typeface="Raleway"/>
                <a:sym typeface="Raleway"/>
              </a:rPr>
              <a:t>37 Fédérations professionnelles</a:t>
            </a:r>
            <a:r>
              <a:rPr lang="fr" sz="1300">
                <a:solidFill>
                  <a:srgbClr val="D62A1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statutaires </a:t>
            </a:r>
            <a:r>
              <a:rPr lang="fr"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représentant </a:t>
            </a:r>
            <a:r>
              <a:rPr b="1" lang="fr" sz="1300">
                <a:solidFill>
                  <a:srgbClr val="D62A16"/>
                </a:solidFill>
                <a:latin typeface="Raleway"/>
                <a:ea typeface="Raleway"/>
                <a:cs typeface="Raleway"/>
                <a:sym typeface="Raleway"/>
              </a:rPr>
              <a:t>plus de 155 métiers</a:t>
            </a: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, la CGEM couvre l’ensemble de l’activité économique du Maroc.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12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Ces fédérations émettent leurs recommandations au Conseil d’Administration et au Conseil National de l’Entreprise de la CGEM, mais également, aux partenaires institutionnels de la Confédération concernant les problématiques spécifiques à chaque secteur.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12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12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sz="13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5" name="Google Shape;65;gc5eebcd687_0_73"/>
          <p:cNvSpPr/>
          <p:nvPr/>
        </p:nvSpPr>
        <p:spPr>
          <a:xfrm>
            <a:off x="4635464" y="197175"/>
            <a:ext cx="4164600" cy="2739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MeM by CGEM</a:t>
            </a:r>
            <a:endParaRPr b="1" i="0" sz="11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gc5eebcd687_0_73"/>
          <p:cNvSpPr/>
          <p:nvPr/>
        </p:nvSpPr>
        <p:spPr>
          <a:xfrm>
            <a:off x="504175" y="194225"/>
            <a:ext cx="3955200" cy="2739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fr" sz="100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La CGEM</a:t>
            </a:r>
            <a:endParaRPr b="1" i="0" sz="1100" u="none" cap="none" strike="noStrik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7" name="Google Shape;67;gc5eebcd687_0_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4306" y="3479075"/>
            <a:ext cx="2856975" cy="8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gc5eebcd687_0_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9625" y="2226250"/>
            <a:ext cx="3729058" cy="240445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gc5eebcd687_0_73"/>
          <p:cNvSpPr txBox="1"/>
          <p:nvPr/>
        </p:nvSpPr>
        <p:spPr>
          <a:xfrm>
            <a:off x="321400" y="3731838"/>
            <a:ext cx="999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rgbClr val="D62A16"/>
                </a:solidFill>
              </a:rPr>
              <a:t>Fédérations internes</a:t>
            </a:r>
            <a:endParaRPr b="1" sz="1100">
              <a:solidFill>
                <a:srgbClr val="D62A16"/>
              </a:solidFill>
            </a:endParaRPr>
          </a:p>
        </p:txBody>
      </p:sp>
      <p:sp>
        <p:nvSpPr>
          <p:cNvPr id="70" name="Google Shape;70;gc5eebcd687_0_73"/>
          <p:cNvSpPr txBox="1"/>
          <p:nvPr/>
        </p:nvSpPr>
        <p:spPr>
          <a:xfrm>
            <a:off x="4341750" y="3077400"/>
            <a:ext cx="999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rgbClr val="D62A16"/>
                </a:solidFill>
              </a:rPr>
              <a:t>Fédérations externes</a:t>
            </a:r>
            <a:endParaRPr b="1" sz="1100">
              <a:solidFill>
                <a:srgbClr val="D62A16"/>
              </a:solidFill>
            </a:endParaRPr>
          </a:p>
        </p:txBody>
      </p:sp>
      <p:sp>
        <p:nvSpPr>
          <p:cNvPr id="71" name="Google Shape;71;gc5eebcd687_0_73"/>
          <p:cNvSpPr txBox="1"/>
          <p:nvPr/>
        </p:nvSpPr>
        <p:spPr>
          <a:xfrm>
            <a:off x="752850" y="2354675"/>
            <a:ext cx="34272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"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La CGEM compte également parmi ses membres, les </a:t>
            </a:r>
            <a:r>
              <a:rPr b="1" lang="fr"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Groupements d’Intérêt Économique</a:t>
            </a:r>
            <a:r>
              <a:rPr lang="fr"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les </a:t>
            </a:r>
            <a:r>
              <a:rPr b="1" lang="fr"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Coopératives</a:t>
            </a:r>
            <a:r>
              <a:rPr lang="fr"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et les </a:t>
            </a:r>
            <a:r>
              <a:rPr b="1" lang="fr"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Associations professionnelles</a:t>
            </a:r>
            <a:r>
              <a:rPr lang="fr"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5eebcd687_0_88"/>
          <p:cNvSpPr/>
          <p:nvPr/>
        </p:nvSpPr>
        <p:spPr>
          <a:xfrm rot="-5400000">
            <a:off x="269850" y="527263"/>
            <a:ext cx="470100" cy="6972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1F49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gc5eebcd687_0_88"/>
          <p:cNvSpPr/>
          <p:nvPr/>
        </p:nvSpPr>
        <p:spPr>
          <a:xfrm>
            <a:off x="805600" y="616525"/>
            <a:ext cx="8080200" cy="518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fr" sz="1500">
                <a:solidFill>
                  <a:srgbClr val="0F9D58"/>
                </a:solidFill>
                <a:latin typeface="Raleway"/>
                <a:ea typeface="Raleway"/>
                <a:cs typeface="Raleway"/>
                <a:sym typeface="Raleway"/>
              </a:rPr>
              <a:t>Dimension régionale</a:t>
            </a:r>
            <a:endParaRPr b="1" i="0" sz="1500" u="none" cap="none" strike="noStrike">
              <a:solidFill>
                <a:srgbClr val="1F497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8" name="Google Shape;78;gc5eebcd687_0_88"/>
          <p:cNvSpPr txBox="1"/>
          <p:nvPr/>
        </p:nvSpPr>
        <p:spPr>
          <a:xfrm>
            <a:off x="168991" y="687004"/>
            <a:ext cx="669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r" sz="28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</a:t>
            </a:r>
            <a:r>
              <a:rPr lang="fr" sz="2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4</a:t>
            </a:r>
            <a:endParaRPr b="0" i="0" sz="28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9" name="Google Shape;79;gc5eebcd687_0_88"/>
          <p:cNvSpPr txBox="1"/>
          <p:nvPr/>
        </p:nvSpPr>
        <p:spPr>
          <a:xfrm>
            <a:off x="740150" y="1839600"/>
            <a:ext cx="3108000" cy="12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La CGEM est représentée sur tout le territoire marocain à travers ses </a:t>
            </a:r>
            <a:r>
              <a:rPr b="1" lang="fr" sz="1300">
                <a:latin typeface="Raleway"/>
                <a:ea typeface="Raleway"/>
                <a:cs typeface="Raleway"/>
                <a:sym typeface="Raleway"/>
              </a:rPr>
              <a:t>16 CGEM Régions</a:t>
            </a: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, dont la “</a:t>
            </a:r>
            <a:r>
              <a:rPr b="1" lang="fr" sz="1300">
                <a:solidFill>
                  <a:srgbClr val="D62A16"/>
                </a:solidFill>
                <a:latin typeface="Raleway"/>
                <a:ea typeface="Raleway"/>
                <a:cs typeface="Raleway"/>
                <a:sym typeface="Raleway"/>
              </a:rPr>
              <a:t>MeM</a:t>
            </a: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” dédiée aux </a:t>
            </a:r>
            <a:r>
              <a:rPr b="1" lang="fr" sz="1300">
                <a:solidFill>
                  <a:srgbClr val="D62A16"/>
                </a:solidFill>
                <a:latin typeface="Raleway"/>
                <a:ea typeface="Raleway"/>
                <a:cs typeface="Raleway"/>
                <a:sym typeface="Raleway"/>
              </a:rPr>
              <a:t>Marocains Entrepreneurs et Hauts potentiels du Monde</a:t>
            </a:r>
            <a:r>
              <a:rPr b="1" lang="fr" sz="1300">
                <a:latin typeface="Raleway"/>
                <a:ea typeface="Raleway"/>
                <a:cs typeface="Raleway"/>
                <a:sym typeface="Raleway"/>
              </a:rPr>
              <a:t>.</a:t>
            </a:r>
            <a:endParaRPr b="1"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12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sz="13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0" name="Google Shape;80;gc5eebcd687_0_88"/>
          <p:cNvSpPr/>
          <p:nvPr/>
        </p:nvSpPr>
        <p:spPr>
          <a:xfrm>
            <a:off x="4635464" y="197175"/>
            <a:ext cx="4164600" cy="2739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MeM by CGEM</a:t>
            </a:r>
            <a:endParaRPr b="1" i="0" sz="11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gc5eebcd687_0_88"/>
          <p:cNvSpPr/>
          <p:nvPr/>
        </p:nvSpPr>
        <p:spPr>
          <a:xfrm>
            <a:off x="504175" y="194225"/>
            <a:ext cx="3955200" cy="2739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fr" sz="100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La CGEM</a:t>
            </a:r>
            <a:endParaRPr b="1" i="0" sz="1100" u="none" cap="none" strike="noStrik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2" name="Google Shape;82;gc5eebcd687_0_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1500" y="1389475"/>
            <a:ext cx="4365517" cy="248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5eebcd687_0_103"/>
          <p:cNvSpPr/>
          <p:nvPr/>
        </p:nvSpPr>
        <p:spPr>
          <a:xfrm rot="-5400000">
            <a:off x="269850" y="527263"/>
            <a:ext cx="470100" cy="6972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1F49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c5eebcd687_0_103"/>
          <p:cNvSpPr/>
          <p:nvPr/>
        </p:nvSpPr>
        <p:spPr>
          <a:xfrm>
            <a:off x="805600" y="616525"/>
            <a:ext cx="8080200" cy="518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fr" sz="1500">
                <a:solidFill>
                  <a:srgbClr val="0F9D58"/>
                </a:solidFill>
                <a:latin typeface="Raleway"/>
                <a:ea typeface="Raleway"/>
                <a:cs typeface="Raleway"/>
                <a:sym typeface="Raleway"/>
              </a:rPr>
              <a:t>Dimension internationale</a:t>
            </a:r>
            <a:endParaRPr b="1" i="0" sz="1500" u="none" cap="none" strike="noStrike">
              <a:solidFill>
                <a:srgbClr val="1F497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9" name="Google Shape;89;gc5eebcd687_0_103"/>
          <p:cNvSpPr txBox="1"/>
          <p:nvPr/>
        </p:nvSpPr>
        <p:spPr>
          <a:xfrm>
            <a:off x="168991" y="687004"/>
            <a:ext cx="669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r" sz="28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</a:t>
            </a:r>
            <a:r>
              <a:rPr lang="fr" sz="2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5</a:t>
            </a:r>
            <a:endParaRPr b="0" i="0" sz="28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0" name="Google Shape;90;gc5eebcd687_0_103"/>
          <p:cNvSpPr txBox="1"/>
          <p:nvPr/>
        </p:nvSpPr>
        <p:spPr>
          <a:xfrm>
            <a:off x="740192" y="1401075"/>
            <a:ext cx="7337100" cy="12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fr" sz="1300">
                <a:solidFill>
                  <a:srgbClr val="D62A16"/>
                </a:solidFill>
                <a:latin typeface="Raleway"/>
                <a:ea typeface="Raleway"/>
                <a:cs typeface="Raleway"/>
                <a:sym typeface="Raleway"/>
              </a:rPr>
              <a:t>Diplomatie économique</a:t>
            </a:r>
            <a:endParaRPr b="1" sz="1300">
              <a:solidFill>
                <a:srgbClr val="D62A1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À l’international, la CGEM oeuvre pour la promotion et l’ouverture de l’entreprise marocaine en consolidant les réseaux d’affaires des entreprises à travers ses </a:t>
            </a:r>
            <a:r>
              <a:rPr b="1" lang="fr" sz="1300">
                <a:latin typeface="Raleway"/>
                <a:ea typeface="Raleway"/>
                <a:cs typeface="Raleway"/>
                <a:sym typeface="Raleway"/>
              </a:rPr>
              <a:t>59 Conseils d’Affaires</a:t>
            </a: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 et grâce à une </a:t>
            </a:r>
            <a:r>
              <a:rPr b="1" lang="fr" sz="1300">
                <a:latin typeface="Raleway"/>
                <a:ea typeface="Raleway"/>
                <a:cs typeface="Raleway"/>
                <a:sym typeface="Raleway"/>
              </a:rPr>
              <a:t>centaine de visites d’affaires et de forums économiques bilatéraux </a:t>
            </a: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organisés </a:t>
            </a:r>
            <a:r>
              <a:rPr b="1" lang="fr" sz="1300">
                <a:latin typeface="Raleway"/>
                <a:ea typeface="Raleway"/>
                <a:cs typeface="Raleway"/>
                <a:sym typeface="Raleway"/>
              </a:rPr>
              <a:t>chaque année</a:t>
            </a: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 aussi bien </a:t>
            </a:r>
            <a:r>
              <a:rPr b="1" lang="fr" sz="1300">
                <a:latin typeface="Raleway"/>
                <a:ea typeface="Raleway"/>
                <a:cs typeface="Raleway"/>
                <a:sym typeface="Raleway"/>
              </a:rPr>
              <a:t>au Maroc</a:t>
            </a: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 qu’</a:t>
            </a:r>
            <a:r>
              <a:rPr b="1" lang="fr" sz="1300">
                <a:latin typeface="Raleway"/>
                <a:ea typeface="Raleway"/>
                <a:cs typeface="Raleway"/>
                <a:sym typeface="Raleway"/>
              </a:rPr>
              <a:t>à l’étranger</a:t>
            </a: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. 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Elle leur offre ainsi l’</a:t>
            </a:r>
            <a:r>
              <a:rPr b="1" lang="fr" sz="1300">
                <a:latin typeface="Raleway"/>
                <a:ea typeface="Raleway"/>
                <a:cs typeface="Raleway"/>
                <a:sym typeface="Raleway"/>
              </a:rPr>
              <a:t>occasion de prospecter de nouveaux marchés</a:t>
            </a: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.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12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sz="13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1" name="Google Shape;91;gc5eebcd687_0_103"/>
          <p:cNvSpPr/>
          <p:nvPr/>
        </p:nvSpPr>
        <p:spPr>
          <a:xfrm>
            <a:off x="4635464" y="197175"/>
            <a:ext cx="4164600" cy="2739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MeM by CGEM</a:t>
            </a:r>
            <a:endParaRPr b="1" i="0" sz="11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gc5eebcd687_0_103"/>
          <p:cNvSpPr/>
          <p:nvPr/>
        </p:nvSpPr>
        <p:spPr>
          <a:xfrm>
            <a:off x="504175" y="194225"/>
            <a:ext cx="3955200" cy="2739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fr" sz="100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La CGEM</a:t>
            </a:r>
            <a:endParaRPr b="1" i="0" sz="1100" u="none" cap="none" strike="noStrik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3" name="Google Shape;93;gc5eebcd687_0_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9988" y="3324388"/>
            <a:ext cx="1895475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c5eebcd687_0_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0050" y="3243425"/>
            <a:ext cx="2266950" cy="11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5eebcd687_1_0"/>
          <p:cNvSpPr/>
          <p:nvPr/>
        </p:nvSpPr>
        <p:spPr>
          <a:xfrm rot="-5400000">
            <a:off x="269850" y="527263"/>
            <a:ext cx="470100" cy="6972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1F49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c5eebcd687_1_0"/>
          <p:cNvSpPr/>
          <p:nvPr/>
        </p:nvSpPr>
        <p:spPr>
          <a:xfrm>
            <a:off x="805600" y="616525"/>
            <a:ext cx="8080200" cy="518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fr" sz="1500">
                <a:solidFill>
                  <a:srgbClr val="0F9D58"/>
                </a:solidFill>
                <a:latin typeface="Raleway"/>
                <a:ea typeface="Raleway"/>
                <a:cs typeface="Raleway"/>
                <a:sym typeface="Raleway"/>
              </a:rPr>
              <a:t>Représentativité</a:t>
            </a:r>
            <a:endParaRPr b="1" i="0" sz="1500" u="none" cap="none" strike="noStrike">
              <a:solidFill>
                <a:srgbClr val="1F497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1" name="Google Shape;101;gc5eebcd687_1_0"/>
          <p:cNvSpPr txBox="1"/>
          <p:nvPr/>
        </p:nvSpPr>
        <p:spPr>
          <a:xfrm>
            <a:off x="168991" y="687004"/>
            <a:ext cx="669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r" sz="28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</a:t>
            </a:r>
            <a:r>
              <a:rPr lang="fr" sz="2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6</a:t>
            </a:r>
            <a:endParaRPr b="0" i="0" sz="28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2" name="Google Shape;102;gc5eebcd687_1_0"/>
          <p:cNvSpPr txBox="1"/>
          <p:nvPr/>
        </p:nvSpPr>
        <p:spPr>
          <a:xfrm>
            <a:off x="740192" y="1401075"/>
            <a:ext cx="7337100" cy="12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2A16"/>
              </a:buClr>
              <a:buSzPts val="1300"/>
              <a:buFont typeface="Raleway"/>
              <a:buChar char="➢"/>
            </a:pPr>
            <a:r>
              <a:rPr b="1" lang="fr" sz="1300">
                <a:solidFill>
                  <a:srgbClr val="D62A16"/>
                </a:solidFill>
                <a:latin typeface="Raleway"/>
                <a:ea typeface="Raleway"/>
                <a:cs typeface="Raleway"/>
                <a:sym typeface="Raleway"/>
              </a:rPr>
              <a:t>Auprès des pouvoirs publics et des partenaires sociaux</a:t>
            </a:r>
            <a:endParaRPr b="1" sz="1300">
              <a:solidFill>
                <a:srgbClr val="D62A1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 La CGEM fait également entendre la voix du secteur privé à travers :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3" name="Google Shape;103;gc5eebcd687_1_0"/>
          <p:cNvSpPr/>
          <p:nvPr/>
        </p:nvSpPr>
        <p:spPr>
          <a:xfrm>
            <a:off x="4635464" y="197175"/>
            <a:ext cx="4164600" cy="2739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MeM by CGEM</a:t>
            </a:r>
            <a:endParaRPr b="1" i="0" sz="11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gc5eebcd687_1_0"/>
          <p:cNvSpPr/>
          <p:nvPr/>
        </p:nvSpPr>
        <p:spPr>
          <a:xfrm>
            <a:off x="504175" y="194225"/>
            <a:ext cx="3955200" cy="2739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fr" sz="100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La CGEM</a:t>
            </a:r>
            <a:endParaRPr b="1" i="0" sz="1100" u="none" cap="none" strike="noStrik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5" name="Google Shape;105;gc5eebcd687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2215775"/>
            <a:ext cx="6843544" cy="215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c5eebcd687_1_12"/>
          <p:cNvSpPr/>
          <p:nvPr/>
        </p:nvSpPr>
        <p:spPr>
          <a:xfrm rot="-5400000">
            <a:off x="269850" y="527263"/>
            <a:ext cx="470100" cy="6972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1F49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c5eebcd687_1_12"/>
          <p:cNvSpPr/>
          <p:nvPr/>
        </p:nvSpPr>
        <p:spPr>
          <a:xfrm>
            <a:off x="805600" y="616525"/>
            <a:ext cx="8080200" cy="518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fr" sz="1500">
                <a:solidFill>
                  <a:srgbClr val="0F9D58"/>
                </a:solidFill>
                <a:latin typeface="Raleway"/>
                <a:ea typeface="Raleway"/>
                <a:cs typeface="Raleway"/>
                <a:sym typeface="Raleway"/>
              </a:rPr>
              <a:t>Représentativité</a:t>
            </a:r>
            <a:endParaRPr b="1" i="0" sz="1500" u="none" cap="none" strike="noStrike">
              <a:solidFill>
                <a:srgbClr val="1F497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2" name="Google Shape;112;gc5eebcd687_1_12"/>
          <p:cNvSpPr txBox="1"/>
          <p:nvPr/>
        </p:nvSpPr>
        <p:spPr>
          <a:xfrm>
            <a:off x="168991" y="687004"/>
            <a:ext cx="669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r" sz="28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</a:t>
            </a:r>
            <a:r>
              <a:rPr lang="fr" sz="2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6</a:t>
            </a:r>
            <a:endParaRPr b="0" i="0" sz="28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3" name="Google Shape;113;gc5eebcd687_1_12"/>
          <p:cNvSpPr txBox="1"/>
          <p:nvPr/>
        </p:nvSpPr>
        <p:spPr>
          <a:xfrm>
            <a:off x="740192" y="1172475"/>
            <a:ext cx="7337100" cy="12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2A16"/>
              </a:buClr>
              <a:buSzPts val="1300"/>
              <a:buFont typeface="Raleway"/>
              <a:buChar char="➢"/>
            </a:pPr>
            <a:r>
              <a:rPr b="1" lang="fr" sz="1300">
                <a:solidFill>
                  <a:srgbClr val="D62A16"/>
                </a:solidFill>
                <a:latin typeface="Raleway"/>
                <a:ea typeface="Raleway"/>
                <a:cs typeface="Raleway"/>
                <a:sym typeface="Raleway"/>
              </a:rPr>
              <a:t>Auprès des institutions nationales et internationales</a:t>
            </a:r>
            <a:endParaRPr b="1" sz="1300">
              <a:solidFill>
                <a:srgbClr val="D62A1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La Confédération siège aux </a:t>
            </a:r>
            <a:r>
              <a:rPr b="1" lang="fr" sz="1300">
                <a:latin typeface="Raleway"/>
                <a:ea typeface="Raleway"/>
                <a:cs typeface="Raleway"/>
                <a:sym typeface="Raleway"/>
              </a:rPr>
              <a:t>Conseils d’Administration</a:t>
            </a: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 de plus de </a:t>
            </a:r>
            <a:r>
              <a:rPr b="1" lang="fr" sz="1300">
                <a:latin typeface="Raleway"/>
                <a:ea typeface="Raleway"/>
                <a:cs typeface="Raleway"/>
                <a:sym typeface="Raleway"/>
              </a:rPr>
              <a:t>50 organismes nationaux </a:t>
            </a: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: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Elle est également un </a:t>
            </a:r>
            <a:r>
              <a:rPr b="1" lang="fr" sz="1300">
                <a:latin typeface="Raleway"/>
                <a:ea typeface="Raleway"/>
                <a:cs typeface="Raleway"/>
                <a:sym typeface="Raleway"/>
              </a:rPr>
              <a:t>interlocuteur privilégié</a:t>
            </a: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 des </a:t>
            </a:r>
            <a:r>
              <a:rPr b="1" lang="fr" sz="1300">
                <a:latin typeface="Raleway"/>
                <a:ea typeface="Raleway"/>
                <a:cs typeface="Raleway"/>
                <a:sym typeface="Raleway"/>
              </a:rPr>
              <a:t>institutions internationales au Maroc</a:t>
            </a:r>
            <a:r>
              <a:rPr lang="fr" sz="1300">
                <a:latin typeface="Raleway"/>
                <a:ea typeface="Raleway"/>
                <a:cs typeface="Raleway"/>
                <a:sym typeface="Raleway"/>
              </a:rPr>
              <a:t> :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4" name="Google Shape;114;gc5eebcd687_1_12"/>
          <p:cNvSpPr/>
          <p:nvPr/>
        </p:nvSpPr>
        <p:spPr>
          <a:xfrm>
            <a:off x="4635464" y="197175"/>
            <a:ext cx="4164600" cy="2739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MeM by CGEM</a:t>
            </a:r>
            <a:endParaRPr b="1" i="0" sz="11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gc5eebcd687_1_12"/>
          <p:cNvSpPr/>
          <p:nvPr/>
        </p:nvSpPr>
        <p:spPr>
          <a:xfrm>
            <a:off x="504175" y="194225"/>
            <a:ext cx="3955200" cy="2739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fr" sz="100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La CGEM</a:t>
            </a:r>
            <a:endParaRPr b="1" i="0" sz="1100" u="none" cap="none" strike="noStrik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6" name="Google Shape;116;gc5eebcd687_1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4650" y="1810600"/>
            <a:ext cx="4657750" cy="122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c5eebcd687_1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3326" y="3399775"/>
            <a:ext cx="3576675" cy="122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c5eebcd687_0_3"/>
          <p:cNvSpPr/>
          <p:nvPr/>
        </p:nvSpPr>
        <p:spPr>
          <a:xfrm rot="-5400000">
            <a:off x="269850" y="527263"/>
            <a:ext cx="470100" cy="6972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1F49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c5eebcd687_0_3"/>
          <p:cNvSpPr/>
          <p:nvPr/>
        </p:nvSpPr>
        <p:spPr>
          <a:xfrm>
            <a:off x="805600" y="616525"/>
            <a:ext cx="8080200" cy="518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fr" sz="1500">
                <a:solidFill>
                  <a:srgbClr val="0F9D58"/>
                </a:solidFill>
                <a:latin typeface="Raleway"/>
                <a:ea typeface="Raleway"/>
                <a:cs typeface="Raleway"/>
                <a:sym typeface="Raleway"/>
              </a:rPr>
              <a:t>Dimension transversale</a:t>
            </a:r>
            <a:endParaRPr b="1" i="0" sz="1500" u="none" cap="none" strike="noStrike">
              <a:solidFill>
                <a:srgbClr val="1F497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4" name="Google Shape;124;gc5eebcd687_0_3"/>
          <p:cNvSpPr txBox="1"/>
          <p:nvPr/>
        </p:nvSpPr>
        <p:spPr>
          <a:xfrm>
            <a:off x="168991" y="687004"/>
            <a:ext cx="669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r" sz="28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</a:t>
            </a:r>
            <a:r>
              <a:rPr lang="fr" sz="2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7</a:t>
            </a:r>
            <a:endParaRPr b="0" i="0" sz="28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5" name="Google Shape;125;gc5eebcd687_0_3"/>
          <p:cNvSpPr txBox="1"/>
          <p:nvPr/>
        </p:nvSpPr>
        <p:spPr>
          <a:xfrm>
            <a:off x="312650" y="1509276"/>
            <a:ext cx="3581100" cy="22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500">
                <a:latin typeface="Raleway"/>
                <a:ea typeface="Raleway"/>
                <a:cs typeface="Raleway"/>
                <a:sym typeface="Raleway"/>
              </a:rPr>
              <a:t>La CGEM représente une force de proposition </a:t>
            </a:r>
            <a:r>
              <a:rPr b="1" lang="fr" sz="1500">
                <a:latin typeface="Raleway"/>
                <a:ea typeface="Raleway"/>
                <a:cs typeface="Raleway"/>
                <a:sym typeface="Raleway"/>
              </a:rPr>
              <a:t>vis-à-vis des pouvoirs publics. </a:t>
            </a:r>
            <a:endParaRPr b="1" sz="1500">
              <a:latin typeface="Raleway"/>
              <a:ea typeface="Raleway"/>
              <a:cs typeface="Raleway"/>
              <a:sym typeface="Raleway"/>
            </a:endParaRPr>
          </a:p>
          <a:p>
            <a:pPr indent="0" lvl="0" marL="12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sz="1500">
              <a:latin typeface="Raleway"/>
              <a:ea typeface="Raleway"/>
              <a:cs typeface="Raleway"/>
              <a:sym typeface="Raleway"/>
            </a:endParaRPr>
          </a:p>
          <a:p>
            <a:pPr indent="0" lvl="0" marL="12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500">
                <a:latin typeface="Raleway"/>
                <a:ea typeface="Raleway"/>
                <a:cs typeface="Raleway"/>
                <a:sym typeface="Raleway"/>
              </a:rPr>
              <a:t>Promoteur incontournable de </a:t>
            </a:r>
            <a:r>
              <a:rPr lang="fr" sz="1500">
                <a:latin typeface="Raleway"/>
                <a:ea typeface="Raleway"/>
                <a:cs typeface="Raleway"/>
                <a:sym typeface="Raleway"/>
              </a:rPr>
              <a:t>l</a:t>
            </a:r>
            <a:r>
              <a:rPr lang="fr" sz="1500">
                <a:latin typeface="Raleway"/>
                <a:ea typeface="Raleway"/>
                <a:cs typeface="Raleway"/>
                <a:sym typeface="Raleway"/>
              </a:rPr>
              <a:t>’entrepreneuriat, elle s’organise autour de </a:t>
            </a:r>
            <a:r>
              <a:rPr b="1" lang="fr" sz="1500">
                <a:solidFill>
                  <a:srgbClr val="D62A16"/>
                </a:solidFill>
                <a:latin typeface="Raleway"/>
                <a:ea typeface="Raleway"/>
                <a:cs typeface="Raleway"/>
                <a:sym typeface="Raleway"/>
              </a:rPr>
              <a:t>17 commissions transversales</a:t>
            </a:r>
            <a:r>
              <a:rPr lang="fr" sz="1500"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fr" sz="1500">
                <a:latin typeface="Raleway"/>
                <a:ea typeface="Raleway"/>
                <a:cs typeface="Raleway"/>
                <a:sym typeface="Raleway"/>
              </a:rPr>
              <a:t>e</a:t>
            </a:r>
            <a:r>
              <a:rPr lang="fr" sz="1500">
                <a:latin typeface="Raleway"/>
                <a:ea typeface="Raleway"/>
                <a:cs typeface="Raleway"/>
                <a:sym typeface="Raleway"/>
              </a:rPr>
              <a:t>spaces de réflexion et de partage d’idées.</a:t>
            </a:r>
            <a:endParaRPr sz="15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6" name="Google Shape;126;gc5eebcd687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2450" y="1396124"/>
            <a:ext cx="4271741" cy="288572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c5eebcd687_0_3"/>
          <p:cNvSpPr/>
          <p:nvPr/>
        </p:nvSpPr>
        <p:spPr>
          <a:xfrm>
            <a:off x="4635464" y="197175"/>
            <a:ext cx="4164600" cy="2739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MeM by CGEM</a:t>
            </a:r>
            <a:endParaRPr b="1" i="0" sz="11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gc5eebcd687_0_3"/>
          <p:cNvSpPr/>
          <p:nvPr/>
        </p:nvSpPr>
        <p:spPr>
          <a:xfrm>
            <a:off x="504175" y="194225"/>
            <a:ext cx="3955200" cy="2739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fr" sz="1000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La CGEM</a:t>
            </a:r>
            <a:endParaRPr b="1" i="0" sz="1100" u="none" cap="none" strike="noStrike">
              <a:solidFill>
                <a:srgbClr val="1F49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